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1.jpeg" ContentType="image/jpeg"/>
  <Override PartName="/ppt/media/image2.jpeg" ContentType="image/jpeg"/>
  <Override PartName="/ppt/media/image3.jpeg" ContentType="image/jpeg"/>
  <Override PartName="/ppt/media/image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32.pn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60" name="Shape 60"/>
          <p:cNvSpPr/>
          <p:nvPr>
            <p:ph type="sldImg"/>
          </p:nvPr>
        </p:nvSpPr>
        <p:spPr>
          <a:xfrm>
            <a:off x="1143000" y="685800"/>
            <a:ext cx="4572000" cy="3429000"/>
          </a:xfrm>
          <a:prstGeom prst="rect">
            <a:avLst/>
          </a:prstGeom>
        </p:spPr>
        <p:txBody>
          <a:bodyPr/>
          <a:lstStyle/>
          <a:p>
            <a:pPr/>
          </a:p>
        </p:txBody>
      </p:sp>
      <p:sp>
        <p:nvSpPr>
          <p:cNvPr id="61" name="Shape 6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Shape 73"/>
          <p:cNvSpPr/>
          <p:nvPr>
            <p:ph type="sldImg"/>
          </p:nvPr>
        </p:nvSpPr>
        <p:spPr>
          <a:prstGeom prst="rect">
            <a:avLst/>
          </a:prstGeom>
        </p:spPr>
        <p:txBody>
          <a:bodyPr/>
          <a:lstStyle/>
          <a:p>
            <a:pPr/>
          </a:p>
        </p:txBody>
      </p:sp>
      <p:sp>
        <p:nvSpPr>
          <p:cNvPr id="74" name="Shape 74"/>
          <p:cNvSpPr/>
          <p:nvPr>
            <p:ph type="body" sz="quarter" idx="1"/>
          </p:nvPr>
        </p:nvSpPr>
        <p:spPr>
          <a:prstGeom prst="rect">
            <a:avLst/>
          </a:prstGeom>
        </p:spPr>
        <p:txBody>
          <a:bodyPr/>
          <a:lstStyle/>
          <a:p>
            <a:pPr/>
            <a:r>
              <a:t>Normally in a market economy it is quite clear that voluntary exchanges are win-win, and very clear why they are win-win. One party is exchanging generalized purchasing power in the form of money for a commodity that has a substantial use value, a use value larger then what they could believe they could get at the margin from holding onto their money or spending it in alternative ways. The other party has a commodity that has a very low use value for them, and would rather have generalized purchasing power. When I buy coffee from Peets both of us are happy: I get caffeinated, and that is worth much more to me than the money I have to pay; they get money, and that is worth much more to them than the marginal cup of coffee they have made. If the Peets employees drank all the coffee they made in the day, they were die: coffee is poisonous in large doses.</a:t>
            </a:r>
          </a:p>
          <a:p>
            <a:pPr/>
          </a:p>
          <a:p>
            <a:pPr/>
            <a:r>
              <a:t>Capital markets are different. In capital markets people are trading money—generalized puchasing power—for money. Where, then, is the win-win here? How do these markets fit into this standard template of supply-and-demand and of producer and consumer surplus that we use to understand markets and their benefits?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 name="Shape 80"/>
          <p:cNvSpPr/>
          <p:nvPr>
            <p:ph type="sldImg"/>
          </p:nvPr>
        </p:nvSpPr>
        <p:spPr>
          <a:prstGeom prst="rect">
            <a:avLst/>
          </a:prstGeom>
        </p:spPr>
        <p:txBody>
          <a:bodyPr/>
          <a:lstStyle/>
          <a:p>
            <a:pPr/>
          </a:p>
        </p:txBody>
      </p:sp>
      <p:sp>
        <p:nvSpPr>
          <p:cNvPr id="81" name="Shape 81"/>
          <p:cNvSpPr/>
          <p:nvPr>
            <p:ph type="body" sz="quarter" idx="1"/>
          </p:nvPr>
        </p:nvSpPr>
        <p:spPr>
          <a:prstGeom prst="rect">
            <a:avLst/>
          </a:prstGeom>
        </p:spPr>
        <p:txBody>
          <a:bodyPr/>
          <a:lstStyle/>
          <a:p>
            <a:pPr/>
            <a:r>
              <a:t>The answer to the question of "where is the win-win here?" is rather complex. There are four ways in which capital market transactions can be win-win.</a:t>
            </a:r>
          </a:p>
          <a:p>
            <a:pPr/>
          </a:p>
          <a:p>
            <a:pPr/>
            <a:r>
              <a:t>First, the counterparties can be exchanging generalized purchasing power, but generalized purchasing power to be spent at different dates. One counterparty can be borrowing in order to fund immediate consumption in excess of its current resources. Thus they are happy because what they lack is generalized purchasing power now. The other counterparty, by contrast, places is a low value on the possession of generalized purchasing power now relative to the future. The win-win here is this the creation of liquidity for those who have or rather suffer from urgency and would like to scratch some particular itch right now.</a:t>
            </a:r>
          </a:p>
          <a:p>
            <a:pPr/>
          </a:p>
          <a:p>
            <a:pPr/>
            <a:r>
              <a:t>Second, the counterparties can be trading generalized purchasing power in different states of the world. In some states of the world, I will be desperately anxious to have more generalized purchasing power. And in others, I will be flush and my marginal utility of wealth will be low. Capital market trades that move my wealth from states of the world in which I have a low to stay till the world in which I have a high marginal utility of wealth are enormously beneficial to me. And if I can find a counterparty whose marginal the utility of wealth gradient across different potential states of the world is different, the exchanges can be win-win. Risk management, diversification, insurance—the win-win nature of these transactions is obvious.</a:t>
            </a:r>
          </a:p>
          <a:p>
            <a:pPr/>
          </a:p>
          <a:p>
            <a:pPr/>
            <a:r>
              <a:t>Third, capital market transactions can move wealth so as to place it under different peoples control. This has the powerful potential of aligning incentives: by giving one's agents a stake in the action, one can be much more sure that they will be reliable agents. Moreover, capital market transactions can serve as signals as to when principal-agent relationships are going awry: rollover requirements and relationship banking are very important ways of managing wealth, and aligning agents incentives even outside the narrow corporate governance context.</a:t>
            </a:r>
          </a:p>
          <a:p>
            <a:pPr/>
          </a:p>
          <a:p>
            <a:pPr/>
            <a:r>
              <a:t>Fourth, capital market transactions can achieve some sort of scale. They can mobilize the savings of lots of individuals in order to make possible a large and highly efficient enterprise. And economies of scale can create great convenience. That's the point of means of payment and intermediation transactions–those who have an expertise in doing them cheaply should do them, and take the load off of others, in return for a fee.</a:t>
            </a:r>
          </a:p>
          <a:p>
            <a:pPr/>
          </a:p>
          <a:p>
            <a:pPr/>
            <a:r>
              <a:t>Thus we have four margins along which capital market transactions can be genuinely win-win for both parties and so fit into our standard market template of supply and demand and producer and consumer surplus. But, usually, these margins are small—and this makes capital markets and their transactions fraught in the way that normal consumer markets are not.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 name="Shape 87"/>
          <p:cNvSpPr/>
          <p:nvPr>
            <p:ph type="sldImg"/>
          </p:nvPr>
        </p:nvSpPr>
        <p:spPr>
          <a:prstGeom prst="rect">
            <a:avLst/>
          </a:prstGeom>
        </p:spPr>
        <p:txBody>
          <a:bodyPr/>
          <a:lstStyle/>
          <a:p>
            <a:pPr/>
          </a:p>
        </p:txBody>
      </p:sp>
      <p:sp>
        <p:nvSpPr>
          <p:cNvPr id="88" name="Shape 88"/>
          <p:cNvSpPr/>
          <p:nvPr>
            <p:ph type="body" sz="quarter" idx="1"/>
          </p:nvPr>
        </p:nvSpPr>
        <p:spPr>
          <a:prstGeom prst="rect">
            <a:avLst/>
          </a:prstGeom>
        </p:spPr>
        <p:txBody>
          <a:bodyPr/>
          <a:lstStyle/>
          <a:p>
            <a:pPr/>
            <a:r>
              <a:t>Liquidity, risk, incentive alignment, efficient scale—these are the four sources of genuinely win-win capital market transactions. But what if one of the counterparties in the transaction is not motivated by at least one of these four motives? And it may not be easy to find counterparties—two people whose, liquidity, risk, incentive alignment, or efficient scale motives allow the creation of a win-win capital market transaction.</a:t>
            </a:r>
          </a:p>
          <a:p>
            <a:pPr/>
          </a:p>
          <a:p>
            <a:pPr/>
            <a:r>
              <a:t>So there are many capital market transactions that strike me as explicable only as behavioral cons of one sort or another. Indeed, the enormous volume of capital markets suggests that the overwhelming majority of transactions are one in which somebody is being a greater fool. </a:t>
            </a:r>
          </a:p>
          <a:p>
            <a:pPr/>
          </a:p>
          <a:p>
            <a:pPr/>
            <a:r>
              <a:t>We have to start with the common knowledge problem: that rational bayesian agents should never disagree, and if you disagree with your counterparty one of the two of you is misinformed. As economist Jeremy Bulow says, economists' picture of financial markets is of a number of people sitting silently in a circle. Eventually, one of them raises her hand and starts to speak. But by so doing she reveals information. Market prices immediately move against her. So she puts her hand down. No trading takes place. The silent circle continues—but prices have moved</a:t>
            </a:r>
          </a:p>
          <a:p>
            <a:pPr/>
          </a:p>
          <a:p>
            <a:pPr/>
            <a:r>
              <a:t>That is not the way the financial markets we see around us work. There are deep worries and issues about why or whether many of the markets we see do or should exist.</a:t>
            </a:r>
          </a:p>
          <a:p>
            <a:pPr/>
          </a:p>
          <a:p>
            <a:pPr/>
            <a:r>
              <a:t>A classic statement of the problem of capital market functioning we owe to John Maynard Keynes's General Theory of Employment, Interest, and Money, in his chapter on "The State of Long-Term Expectation".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Shape 94"/>
          <p:cNvSpPr/>
          <p:nvPr>
            <p:ph type="sldImg"/>
          </p:nvPr>
        </p:nvSpPr>
        <p:spPr>
          <a:prstGeom prst="rect">
            <a:avLst/>
          </a:prstGeom>
        </p:spPr>
        <p:txBody>
          <a:bodyPr/>
          <a:lstStyle/>
          <a:p>
            <a:pPr/>
          </a:p>
        </p:txBody>
      </p:sp>
      <p:sp>
        <p:nvSpPr>
          <p:cNvPr id="95" name="Shape 95"/>
          <p:cNvSpPr/>
          <p:nvPr>
            <p:ph type="body" sz="quarter" idx="1"/>
          </p:nvPr>
        </p:nvSpPr>
        <p:spPr>
          <a:prstGeom prst="rect">
            <a:avLst/>
          </a:prstGeom>
        </p:spPr>
        <p:txBody>
          <a:bodyPr/>
          <a:lstStyle/>
          <a:p>
            <a:pPr/>
            <a:r>
              <a:t>Here is the classic statement of the problem of capital market functioning we owe to John Maynard Keynes's General Theory of Employment, Interest, and Money, in his chapter on "The State of Long-Term Expectation":</a:t>
            </a:r>
          </a:p>
          <a:p>
            <a:pPr/>
          </a:p>
          <a:p>
            <a:pPr/>
          </a:p>
          <a:p>
            <a:pPr/>
            <a:r>
              <a:t>&gt;The professional investor is forced to concern himself with the anticipation of impending changes, in the news or in the atmosphere, of the kind by which experience shows that the mass psychology of the market is most influenced.… The social object of skilled investment should be to defeat the dark forces of time and ignorance which envelop our future. The actual, private object of the most skilled investment to-day is "to beat the gun", as the Americans so well express it, to outwit the crowd, and to pass the bad, or depreciating, half-crown to the other fellow. </a:t>
            </a:r>
          </a:p>
          <a:p>
            <a:pPr/>
          </a:p>
          <a:p>
            <a:pPr/>
            <a:r>
              <a:t>&gt;This battle of wits to anticipate the basis of conventional valuation a few months hence, rather than the prospective yield of an investment over a long term of years, does not even require gulls amongst the public to feed the maws of the professional;—it can be played by professionals amongst themselves.... We have reached the third degree where we devote our intelligences to anticipating what average opinion expects the average opinion to be….</a:t>
            </a:r>
          </a:p>
          <a:p>
            <a:pPr/>
          </a:p>
          <a:p>
            <a:pPr/>
            <a:r>
              <a:t>&gt;If the reader interjects that there must surely be large profits to be gained from the other players in the long run by a skilled individual who, unperturbed by the prevailing pastime, continues to purchase investments on the best genuine long-term expectations he can frame, he must be answered, first of all, that there are, indeed, such serious-minded individuals…. But… several factors…. jeopardise the predominance of such individuals.… He who attempts it must surely lead much more laborious days and run greater risks than he who tries to guess better than the crowd.… There is no clear evidence from experience that the investment policy which is socially advantageous coincides with that which is most profitable. It needs more intelligence to defeat the forces of time and our ignorance of the future than to beat the gun.</a:t>
            </a:r>
          </a:p>
          <a:p>
            <a:pPr/>
          </a:p>
          <a:p>
            <a:pPr/>
            <a:r>
              <a:t>“Moreover, life is not long enough;—human nature desires quick results, there is a peculiar zest in making money quickly, and remoter gains are discounted by the average man at a very high rate. The game of professional investment is intolerably boring and over-exacting to anyone who is entirely exempt from the gambling instinct; whilst he who has it must pay to this propensity the appropriate toll…</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4" name="Title Text"/>
          <p:cNvSpPr txBox="1"/>
          <p:nvPr>
            <p:ph type="title"/>
          </p:nvPr>
        </p:nvSpPr>
        <p:spPr>
          <a:xfrm>
            <a:off x="457200" y="274638"/>
            <a:ext cx="8229600" cy="1143001"/>
          </a:xfrm>
          <a:prstGeom prst="rect">
            <a:avLst/>
          </a:prstGeom>
        </p:spPr>
        <p:txBody>
          <a:bodyPr>
            <a:normAutofit fontScale="100000" lnSpcReduction="0"/>
          </a:bodyPr>
          <a:lstStyle>
            <a:lvl1pPr defTabSz="914400">
              <a:defRPr b="0" sz="4400">
                <a:solidFill>
                  <a:srgbClr val="000000"/>
                </a:solidFill>
                <a:uFillTx/>
              </a:defRPr>
            </a:lvl1pPr>
          </a:lstStyle>
          <a:p>
            <a:pPr/>
            <a:r>
              <a:t>Title Text</a:t>
            </a:r>
          </a:p>
        </p:txBody>
      </p:sp>
      <p:sp>
        <p:nvSpPr>
          <p:cNvPr id="35" name="Body Level One…"/>
          <p:cNvSpPr txBox="1"/>
          <p:nvPr>
            <p:ph type="body" sz="half" idx="1"/>
          </p:nvPr>
        </p:nvSpPr>
        <p:spPr>
          <a:xfrm>
            <a:off x="457200" y="1600200"/>
            <a:ext cx="4038600" cy="4525963"/>
          </a:xfrm>
          <a:prstGeom prst="rect">
            <a:avLst/>
          </a:prstGeom>
        </p:spPr>
        <p:txBody>
          <a:bodyPr>
            <a:normAutofit fontScale="100000" lnSpcReduction="0"/>
          </a:bodyPr>
          <a:lstStyle>
            <a:lvl1pPr defTabSz="914400">
              <a:spcBef>
                <a:spcPts val="600"/>
              </a:spcBef>
              <a:defRPr sz="2800">
                <a:uFillTx/>
              </a:defRPr>
            </a:lvl1pPr>
            <a:lvl2pPr marL="790575" indent="-333375" defTabSz="914400">
              <a:spcBef>
                <a:spcPts val="600"/>
              </a:spcBef>
              <a:defRPr sz="2800">
                <a:uFillTx/>
              </a:defRPr>
            </a:lvl2pPr>
            <a:lvl3pPr marL="1234439" indent="-320039" defTabSz="914400">
              <a:spcBef>
                <a:spcPts val="600"/>
              </a:spcBef>
              <a:defRPr sz="2800">
                <a:uFillTx/>
              </a:defRPr>
            </a:lvl3pPr>
            <a:lvl4pPr marL="1727200" indent="-355600" defTabSz="914400">
              <a:spcBef>
                <a:spcPts val="600"/>
              </a:spcBef>
              <a:defRPr sz="2800">
                <a:uFillTx/>
              </a:defRPr>
            </a:lvl4pPr>
            <a:lvl5pPr marL="2184400" indent="-355600" defTabSz="914400">
              <a:spcBef>
                <a:spcPts val="600"/>
              </a:spcBef>
              <a:defRPr sz="2800">
                <a:uFillTx/>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8428176" y="6404292"/>
            <a:ext cx="258624" cy="269241"/>
          </a:xfrm>
          <a:prstGeom prst="rect">
            <a:avLst/>
          </a:prstGeom>
        </p:spPr>
        <p:txBody>
          <a:bodyPr wrap="none"/>
          <a:lstStyle>
            <a:lvl1pPr defTabSz="914400">
              <a:defRPr>
                <a:solidFill>
                  <a:srgbClr val="888888"/>
                </a:solidFill>
                <a:uFillTx/>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43" name="Title Text"/>
          <p:cNvSpPr txBox="1"/>
          <p:nvPr>
            <p:ph type="title"/>
          </p:nvPr>
        </p:nvSpPr>
        <p:spPr>
          <a:xfrm>
            <a:off x="457200" y="274638"/>
            <a:ext cx="8229600" cy="1143001"/>
          </a:xfrm>
          <a:prstGeom prst="rect">
            <a:avLst/>
          </a:prstGeom>
        </p:spPr>
        <p:txBody>
          <a:bodyPr>
            <a:normAutofit fontScale="100000" lnSpcReduction="0"/>
          </a:bodyPr>
          <a:lstStyle>
            <a:lvl1pPr defTabSz="914400">
              <a:defRPr b="0" sz="4400">
                <a:solidFill>
                  <a:srgbClr val="000000"/>
                </a:solidFill>
                <a:uFillTx/>
              </a:defRPr>
            </a:lvl1pPr>
          </a:lstStyle>
          <a:p>
            <a:pPr/>
            <a:r>
              <a:t>Title Text</a:t>
            </a:r>
          </a:p>
        </p:txBody>
      </p:sp>
      <p:sp>
        <p:nvSpPr>
          <p:cNvPr id="44" name="Body Level One…"/>
          <p:cNvSpPr txBox="1"/>
          <p:nvPr>
            <p:ph type="body" idx="1"/>
          </p:nvPr>
        </p:nvSpPr>
        <p:spPr>
          <a:xfrm>
            <a:off x="457200" y="1600200"/>
            <a:ext cx="8229600" cy="4525963"/>
          </a:xfrm>
          <a:prstGeom prst="rect">
            <a:avLst/>
          </a:prstGeom>
        </p:spPr>
        <p:txBody>
          <a:bodyPr>
            <a:normAutofit fontScale="100000" lnSpcReduction="0"/>
          </a:bodyPr>
          <a:lstStyle>
            <a:lvl1pPr defTabSz="914400">
              <a:defRPr>
                <a:uFillTx/>
              </a:defRPr>
            </a:lvl1pPr>
            <a:lvl2pPr defTabSz="914400">
              <a:defRPr>
                <a:uFillTx/>
              </a:defRPr>
            </a:lvl2pPr>
            <a:lvl3pPr defTabSz="914400">
              <a:defRPr>
                <a:uFillTx/>
              </a:defRPr>
            </a:lvl3pPr>
            <a:lvl4pPr defTabSz="914400">
              <a:defRPr>
                <a:uFillTx/>
              </a:defRPr>
            </a:lvl4pPr>
            <a:lvl5pPr marL="2194560" indent="-365760" defTabSz="914400">
              <a:defRPr>
                <a:uFillTx/>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8428176" y="6404292"/>
            <a:ext cx="258624" cy="269241"/>
          </a:xfrm>
          <a:prstGeom prst="rect">
            <a:avLst/>
          </a:prstGeom>
        </p:spPr>
        <p:txBody>
          <a:bodyPr wrap="none"/>
          <a:lstStyle>
            <a:lvl1pPr defTabSz="914400">
              <a:defRPr>
                <a:solidFill>
                  <a:srgbClr val="888888"/>
                </a:solidFill>
                <a:uFillTx/>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Text, and Content">
    <p:spTree>
      <p:nvGrpSpPr>
        <p:cNvPr id="1" name=""/>
        <p:cNvGrpSpPr/>
        <p:nvPr/>
      </p:nvGrpSpPr>
      <p:grpSpPr>
        <a:xfrm>
          <a:off x="0" y="0"/>
          <a:ext cx="0" cy="0"/>
          <a:chOff x="0" y="0"/>
          <a:chExt cx="0" cy="0"/>
        </a:xfrm>
      </p:grpSpPr>
      <p:sp>
        <p:nvSpPr>
          <p:cNvPr id="52" name="Title Text"/>
          <p:cNvSpPr txBox="1"/>
          <p:nvPr>
            <p:ph type="title"/>
          </p:nvPr>
        </p:nvSpPr>
        <p:spPr>
          <a:xfrm>
            <a:off x="457200" y="277813"/>
            <a:ext cx="8229600" cy="1139826"/>
          </a:xfrm>
          <a:prstGeom prst="rect">
            <a:avLst/>
          </a:prstGeom>
        </p:spPr>
        <p:txBody>
          <a:bodyPr>
            <a:normAutofit fontScale="100000" lnSpcReduction="0"/>
          </a:bodyPr>
          <a:lstStyle>
            <a:lvl1pPr defTabSz="914400">
              <a:defRPr b="0" sz="4400">
                <a:solidFill>
                  <a:srgbClr val="000000"/>
                </a:solidFill>
                <a:uFillTx/>
              </a:defRPr>
            </a:lvl1pPr>
          </a:lstStyle>
          <a:p>
            <a:pPr/>
            <a:r>
              <a:t>Title Text</a:t>
            </a:r>
          </a:p>
        </p:txBody>
      </p:sp>
      <p:sp>
        <p:nvSpPr>
          <p:cNvPr id="53" name="Body Level One…"/>
          <p:cNvSpPr txBox="1"/>
          <p:nvPr>
            <p:ph type="body" sz="half" idx="1"/>
          </p:nvPr>
        </p:nvSpPr>
        <p:spPr>
          <a:xfrm>
            <a:off x="457200" y="1600200"/>
            <a:ext cx="4038600" cy="4530725"/>
          </a:xfrm>
          <a:prstGeom prst="rect">
            <a:avLst/>
          </a:prstGeom>
        </p:spPr>
        <p:txBody>
          <a:bodyPr>
            <a:normAutofit fontScale="100000" lnSpcReduction="0"/>
          </a:bodyPr>
          <a:lstStyle>
            <a:lvl1pPr defTabSz="914400">
              <a:defRPr>
                <a:uFillTx/>
              </a:defRPr>
            </a:lvl1pPr>
            <a:lvl2pPr defTabSz="914400">
              <a:defRPr>
                <a:uFillTx/>
              </a:defRPr>
            </a:lvl2pPr>
            <a:lvl3pPr defTabSz="914400">
              <a:defRPr>
                <a:uFillTx/>
              </a:defRPr>
            </a:lvl3pPr>
            <a:lvl4pPr defTabSz="914400">
              <a:defRPr>
                <a:uFillTx/>
              </a:defRPr>
            </a:lvl4pPr>
            <a:lvl5pPr marL="2194560" indent="-365760" defTabSz="914400">
              <a:defRPr>
                <a:uFillTx/>
              </a:defRPr>
            </a:lvl5pPr>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8428176" y="6404292"/>
            <a:ext cx="258624" cy="269241"/>
          </a:xfrm>
          <a:prstGeom prst="rect">
            <a:avLst/>
          </a:prstGeom>
        </p:spPr>
        <p:txBody>
          <a:bodyPr wrap="none"/>
          <a:lstStyle>
            <a:lvl1pPr defTabSz="914400">
              <a:defRPr>
                <a:solidFill>
                  <a:srgbClr val="888888"/>
                </a:solidFill>
                <a:uFillTx/>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icloud.com/keynote/0f4kHkrxIbwEGb1yge_3fKn-g"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2121478" TargetMode="External"/><Relationship Id="rId3" Type="http://schemas.openxmlformats.org/officeDocument/2006/relationships/hyperlink" Target="http://www.jstor.org/stable/2116175" TargetMode="External"/><Relationship Id="rId4" Type="http://schemas.openxmlformats.org/officeDocument/2006/relationships/hyperlink" Target="http://onlinelibrary.wiley.com/doi/10.1111/j.1468-0289.1996.tb00576.x/abstract" TargetMode="External"/><Relationship Id="rId5" Type="http://schemas.openxmlformats.org/officeDocument/2006/relationships/hyperlink" Target="http://www.imf.org/external/pubs/cat/longres.aspx?sk=41173.0" TargetMode="External"/><Relationship Id="rId6" Type="http://schemas.openxmlformats.org/officeDocument/2006/relationships/hyperlink" Target="https://www.jstor.org/stable/2123971" TargetMode="External"/><Relationship Id="rId7" Type="http://schemas.openxmlformats.org/officeDocument/2006/relationships/hyperlink" Target="http://www.bankofcanada.ca/2016/03/staff-working-paper-2016-14/"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image" Target="../media/image21.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google.com.sg/imgres?imgurl=http://www.transnationale.org/upload/baring_geneve.jpg&amp;imgrefurl=http://es.transnationale.org/empresas/baring_brothers.php&amp;h=640&amp;w=480&amp;sz=36&amp;tbnid=u08AcLy8la0J::&amp;tbnh=137&amp;tbnw=103&amp;prev=/images?q%3Dbaring%2Bbrothers%2Bpicture&amp;hl=en&amp;usg=__btwmpz_nDG211HtQSEeTADVNQ4g=&amp;sa=X&amp;oi=image_result&amp;resnum=2&amp;ct=image&amp;cd=1" TargetMode="External"/><Relationship Id="rId3" Type="http://schemas.openxmlformats.org/officeDocument/2006/relationships/image" Target="../media/image4.jpe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 Id="rId3" Type="http://schemas.openxmlformats.org/officeDocument/2006/relationships/image" Target="../media/image26.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 Id="rId3" Type="http://schemas.openxmlformats.org/officeDocument/2006/relationships/image" Target="../media/image28.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 Id="rId3" Type="http://schemas.openxmlformats.org/officeDocument/2006/relationships/image" Target="../media/image30.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 Id="rId3" Type="http://schemas.openxmlformats.org/officeDocument/2006/relationships/hyperlink" Target="https://www.icloud.com/keynote/0f4kHkrxIbwEGb1yge_3fKn-g" TargetMode="Externa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3.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Capital Markets"/>
          <p:cNvSpPr txBox="1"/>
          <p:nvPr>
            <p:ph type="title" idx="4294967295"/>
          </p:nvPr>
        </p:nvSpPr>
        <p:spPr>
          <a:xfrm>
            <a:off x="277663" y="-1"/>
            <a:ext cx="8572501" cy="3810001"/>
          </a:xfrm>
          <a:prstGeom prst="rect">
            <a:avLst/>
          </a:prstGeom>
        </p:spPr>
        <p:txBody>
          <a:bodyPr>
            <a:normAutofit fontScale="100000" lnSpcReduction="0"/>
          </a:bodyPr>
          <a:lstStyle/>
          <a:p>
            <a:pPr/>
            <a:r>
              <a:t>Capital Markets</a:t>
            </a:r>
          </a:p>
        </p:txBody>
      </p:sp>
      <p:sp>
        <p:nvSpPr>
          <p:cNvPr id="64" name="Brad DeLong…"/>
          <p:cNvSpPr txBox="1"/>
          <p:nvPr>
            <p:ph type="body" sz="half" idx="4294967295"/>
          </p:nvPr>
        </p:nvSpPr>
        <p:spPr>
          <a:xfrm>
            <a:off x="277663" y="3810000"/>
            <a:ext cx="8572501" cy="2446070"/>
          </a:xfrm>
          <a:prstGeom prst="rect">
            <a:avLst/>
          </a:prstGeom>
        </p:spPr>
        <p:txBody>
          <a:bodyPr>
            <a:normAutofit fontScale="100000" lnSpcReduction="0"/>
          </a:bodyPr>
          <a:lstStyle/>
          <a:p>
            <a:pPr marL="0" indent="0" algn="ctr" defTabSz="425195">
              <a:spcBef>
                <a:spcPts val="1100"/>
              </a:spcBef>
              <a:buSzTx/>
              <a:buFontTx/>
              <a:buNone/>
              <a:defRPr sz="3348"/>
            </a:pPr>
            <a:r>
              <a:t>Brad DeLong</a:t>
            </a:r>
          </a:p>
          <a:p>
            <a:pPr marL="0" indent="0" algn="ctr" defTabSz="425195">
              <a:spcBef>
                <a:spcPts val="1100"/>
              </a:spcBef>
              <a:buSzTx/>
              <a:buFontTx/>
              <a:buNone/>
              <a:defRPr sz="2232"/>
            </a:pPr>
            <a:r>
              <a:t>U.C. Berkeley</a:t>
            </a:r>
          </a:p>
          <a:p>
            <a:pPr marL="0" indent="0" algn="ctr" defTabSz="425195">
              <a:spcBef>
                <a:spcPts val="1100"/>
              </a:spcBef>
              <a:buSzTx/>
              <a:buFontTx/>
              <a:buNone/>
              <a:defRPr sz="1302"/>
            </a:pPr>
          </a:p>
          <a:p>
            <a:pPr marL="0" indent="0" algn="ctr" defTabSz="425195">
              <a:spcBef>
                <a:spcPts val="1100"/>
              </a:spcBef>
              <a:buSzTx/>
              <a:buFontTx/>
              <a:buNone/>
              <a:defRPr sz="1302"/>
            </a:pPr>
            <a:r>
              <a:t>Last Edited: 2020-03-17</a:t>
            </a:r>
          </a:p>
          <a:p>
            <a:pPr marL="0" indent="0" algn="ctr" defTabSz="425195">
              <a:spcBef>
                <a:spcPts val="1100"/>
              </a:spcBef>
              <a:buSzTx/>
              <a:buFontTx/>
              <a:buNone/>
              <a:defRPr sz="1302"/>
            </a:pPr>
            <a:r>
              <a:t>(Edited from an original created by Barry Eichengreen)</a:t>
            </a:r>
          </a:p>
          <a:p>
            <a:pPr marL="0" indent="0" algn="ctr" defTabSz="425195">
              <a:spcBef>
                <a:spcPts val="1100"/>
              </a:spcBef>
              <a:buSzTx/>
              <a:buFontTx/>
              <a:buNone/>
              <a:defRPr sz="1302"/>
            </a:pPr>
            <a:r>
              <a:t>&lt;</a:t>
            </a:r>
            <a:r>
              <a:rPr u="sng">
                <a:solidFill>
                  <a:srgbClr val="0000FF"/>
                </a:solidFill>
                <a:uFill>
                  <a:solidFill>
                    <a:srgbClr val="0000FF"/>
                  </a:solidFill>
                </a:uFill>
                <a:hlinkClick r:id="rId2" invalidUrl="" action="" tgtFrame="" tooltip="" history="1" highlightClick="0" endSnd="0"/>
              </a:rPr>
              <a:t>https://www.icloud.com/keynote/0f4kHkrxIbwEGb1yge_3fKn-g</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Banking in the Early United States"/>
          <p:cNvSpPr txBox="1"/>
          <p:nvPr>
            <p:ph type="title" idx="4294967295"/>
          </p:nvPr>
        </p:nvSpPr>
        <p:spPr>
          <a:xfrm>
            <a:off x="277663" y="-1"/>
            <a:ext cx="8572501" cy="1270001"/>
          </a:xfrm>
          <a:prstGeom prst="rect">
            <a:avLst/>
          </a:prstGeom>
        </p:spPr>
        <p:txBody>
          <a:bodyPr>
            <a:normAutofit fontScale="100000" lnSpcReduction="0"/>
          </a:bodyPr>
          <a:lstStyle>
            <a:lvl1pPr defTabSz="265175">
              <a:defRPr sz="4059">
                <a:solidFill>
                  <a:srgbClr val="000080"/>
                </a:solidFill>
                <a:latin typeface="+mj-lt"/>
                <a:ea typeface="+mj-ea"/>
                <a:cs typeface="+mj-cs"/>
                <a:sym typeface="Helvetica"/>
              </a:defRPr>
            </a:lvl1pPr>
          </a:lstStyle>
          <a:p>
            <a:pPr/>
            <a:r>
              <a:t>Banking in the Early United States</a:t>
            </a:r>
          </a:p>
        </p:txBody>
      </p:sp>
      <p:sp>
        <p:nvSpPr>
          <p:cNvPr id="115" name="First bank was chartered by the Continental Congress:…"/>
          <p:cNvSpPr txBox="1"/>
          <p:nvPr>
            <p:ph type="body" idx="4294967295"/>
          </p:nvPr>
        </p:nvSpPr>
        <p:spPr>
          <a:xfrm>
            <a:off x="277663" y="1270000"/>
            <a:ext cx="8572501" cy="5084601"/>
          </a:xfrm>
          <a:prstGeom prst="rect">
            <a:avLst/>
          </a:prstGeom>
        </p:spPr>
        <p:txBody>
          <a:bodyPr>
            <a:normAutofit fontScale="100000" lnSpcReduction="0"/>
          </a:bodyPr>
          <a:lstStyle/>
          <a:p>
            <a:pPr marL="0" indent="0" defTabSz="365760">
              <a:spcBef>
                <a:spcPts val="900"/>
              </a:spcBef>
              <a:buSzTx/>
              <a:buFontTx/>
              <a:buNone/>
              <a:defRPr b="1" sz="2400">
                <a:solidFill>
                  <a:srgbClr val="000080"/>
                </a:solidFill>
                <a:latin typeface="+mj-lt"/>
                <a:ea typeface="+mj-ea"/>
                <a:cs typeface="+mj-cs"/>
                <a:sym typeface="Helvetica"/>
              </a:defRPr>
            </a:pPr>
            <a:r>
              <a:t>First bank was chartered by the Continental Congress:</a:t>
            </a:r>
          </a:p>
          <a:p>
            <a:pPr marL="274319" indent="-274319" defTabSz="365760">
              <a:spcBef>
                <a:spcPts val="900"/>
              </a:spcBef>
              <a:defRPr sz="1920">
                <a:latin typeface="Times New Roman"/>
                <a:ea typeface="Times New Roman"/>
                <a:cs typeface="Times New Roman"/>
                <a:sym typeface="Times New Roman"/>
              </a:defRPr>
            </a:pPr>
            <a:r>
              <a:t>First bank, The Bank of North America, chartered in 1782 to operate in three states:</a:t>
            </a:r>
          </a:p>
          <a:p>
            <a:pPr lvl="1" marL="640079" indent="-274319" defTabSz="365760">
              <a:spcBef>
                <a:spcPts val="900"/>
              </a:spcBef>
              <a:buChar char="•"/>
              <a:defRPr sz="1920">
                <a:latin typeface="Times New Roman"/>
                <a:ea typeface="Times New Roman"/>
                <a:cs typeface="Times New Roman"/>
                <a:sym typeface="Times New Roman"/>
              </a:defRPr>
            </a:pPr>
            <a:r>
              <a:t>Re-chartered as a state bank (and renamed as the Bank of Pennsylvania) in 1787</a:t>
            </a:r>
          </a:p>
          <a:p>
            <a:pPr lvl="1" marL="640079" indent="-274319" defTabSz="365760">
              <a:spcBef>
                <a:spcPts val="900"/>
              </a:spcBef>
              <a:buChar char="•"/>
              <a:defRPr sz="1920">
                <a:latin typeface="Times New Roman"/>
                <a:ea typeface="Times New Roman"/>
                <a:cs typeface="Times New Roman"/>
                <a:sym typeface="Times New Roman"/>
              </a:defRPr>
            </a:pPr>
            <a:r>
              <a:t>Why? State opposition to federal charters.</a:t>
            </a:r>
          </a:p>
          <a:p>
            <a:pPr marL="274319" indent="-274319" defTabSz="365760">
              <a:spcBef>
                <a:spcPts val="900"/>
              </a:spcBef>
              <a:defRPr sz="1920">
                <a:latin typeface="Times New Roman"/>
                <a:ea typeface="Times New Roman"/>
                <a:cs typeface="Times New Roman"/>
                <a:sym typeface="Times New Roman"/>
              </a:defRPr>
            </a:pPr>
            <a:r>
              <a:t>Thereafter, state government chartered banks</a:t>
            </a:r>
          </a:p>
          <a:p>
            <a:pPr lvl="1" marL="640079" indent="-274319" defTabSz="365760">
              <a:spcBef>
                <a:spcPts val="900"/>
              </a:spcBef>
              <a:buChar char="•"/>
              <a:defRPr sz="1920">
                <a:latin typeface="Times New Roman"/>
                <a:ea typeface="Times New Roman"/>
                <a:cs typeface="Times New Roman"/>
                <a:sym typeface="Times New Roman"/>
              </a:defRPr>
            </a:pPr>
            <a:r>
              <a:t>Limited liability</a:t>
            </a:r>
          </a:p>
          <a:p>
            <a:pPr lvl="1" marL="640079" indent="-274319" defTabSz="365760">
              <a:spcBef>
                <a:spcPts val="900"/>
              </a:spcBef>
              <a:buChar char="•"/>
              <a:defRPr sz="1920">
                <a:latin typeface="Times New Roman"/>
                <a:ea typeface="Times New Roman"/>
                <a:cs typeface="Times New Roman"/>
                <a:sym typeface="Times New Roman"/>
              </a:defRPr>
            </a:pPr>
            <a:r>
              <a:t>Note issue up to a prescribed limit.</a:t>
            </a:r>
          </a:p>
          <a:p>
            <a:pPr lvl="1" marL="640079" indent="-274319" defTabSz="365760">
              <a:spcBef>
                <a:spcPts val="900"/>
              </a:spcBef>
              <a:buChar char="•"/>
              <a:defRPr sz="1920">
                <a:latin typeface="Times New Roman"/>
                <a:ea typeface="Times New Roman"/>
                <a:cs typeface="Times New Roman"/>
                <a:sym typeface="Times New Roman"/>
              </a:defRPr>
            </a:pPr>
            <a:r>
              <a:t>As of 1790, only four </a:t>
            </a:r>
          </a:p>
          <a:p>
            <a:pPr lvl="1" marL="640079" indent="-274319" defTabSz="365760">
              <a:spcBef>
                <a:spcPts val="900"/>
              </a:spcBef>
              <a:buChar char="•"/>
              <a:defRPr sz="1920">
                <a:latin typeface="Times New Roman"/>
                <a:ea typeface="Times New Roman"/>
                <a:cs typeface="Times New Roman"/>
                <a:sym typeface="Times New Roman"/>
              </a:defRPr>
            </a:pPr>
            <a:r>
              <a:t>1791: Hamilton’s national bank, The Bank of the United States, with a 20-year charter.</a:t>
            </a:r>
          </a:p>
          <a:p>
            <a:pPr lvl="1" marL="640079" indent="-274319" defTabSz="365760">
              <a:spcBef>
                <a:spcPts val="900"/>
              </a:spcBef>
              <a:buChar char="•"/>
              <a:defRPr sz="1920">
                <a:latin typeface="Times New Roman"/>
                <a:ea typeface="Times New Roman"/>
                <a:cs typeface="Times New Roman"/>
                <a:sym typeface="Times New Roman"/>
              </a:defRPr>
            </a:pPr>
            <a:r>
              <a:t>Thereafter rapid development of something resembling a banking system in New England, and then more widely: Cf. Lamoreaux</a:t>
            </a:r>
          </a:p>
        </p:txBody>
      </p:sp>
      <p:sp>
        <p:nvSpPr>
          <p:cNvPr id="116"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Naomi Lamoreaux: Banks, Kinship, and Economic Development: The New England Case"/>
          <p:cNvSpPr txBox="1"/>
          <p:nvPr>
            <p:ph type="title" idx="4294967295"/>
          </p:nvPr>
        </p:nvSpPr>
        <p:spPr>
          <a:xfrm>
            <a:off x="277663" y="-1"/>
            <a:ext cx="8572501" cy="1270001"/>
          </a:xfrm>
          <a:prstGeom prst="rect">
            <a:avLst/>
          </a:prstGeom>
        </p:spPr>
        <p:txBody>
          <a:bodyPr>
            <a:normAutofit fontScale="100000" lnSpcReduction="0"/>
          </a:bodyPr>
          <a:lstStyle>
            <a:lvl1pPr defTabSz="187452">
              <a:defRPr sz="2870">
                <a:latin typeface="+mj-lt"/>
                <a:ea typeface="+mj-ea"/>
                <a:cs typeface="+mj-cs"/>
                <a:sym typeface="Helvetica"/>
              </a:defRPr>
            </a:lvl1pPr>
          </a:lstStyle>
          <a:p>
            <a:pPr/>
            <a:r>
              <a:t>Naomi Lamoreaux: Banks, Kinship, and Economic Development: The New England Case </a:t>
            </a:r>
          </a:p>
        </p:txBody>
      </p:sp>
      <p:sp>
        <p:nvSpPr>
          <p:cNvPr id="119" name="What were these early New England banks?:…"/>
          <p:cNvSpPr txBox="1"/>
          <p:nvPr>
            <p:ph type="body" idx="4294967295"/>
          </p:nvPr>
        </p:nvSpPr>
        <p:spPr>
          <a:xfrm>
            <a:off x="277663" y="1270000"/>
            <a:ext cx="8572501" cy="5084601"/>
          </a:xfrm>
          <a:prstGeom prst="rect">
            <a:avLst/>
          </a:prstGeom>
        </p:spPr>
        <p:txBody>
          <a:bodyPr>
            <a:normAutofit fontScale="100000" lnSpcReduction="0"/>
          </a:bodyPr>
          <a:lstStyle/>
          <a:p>
            <a:pPr marL="0" indent="0" defTabSz="393192">
              <a:spcBef>
                <a:spcPts val="1000"/>
              </a:spcBef>
              <a:buSzTx/>
              <a:buFontTx/>
              <a:buNone/>
              <a:defRPr b="1" sz="2580">
                <a:solidFill>
                  <a:srgbClr val="000080"/>
                </a:solidFill>
                <a:latin typeface="+mj-lt"/>
                <a:ea typeface="+mj-ea"/>
                <a:cs typeface="+mj-cs"/>
                <a:sym typeface="Helvetica"/>
              </a:defRPr>
            </a:pPr>
            <a:r>
              <a:t>What were these early New England banks?:</a:t>
            </a:r>
          </a:p>
          <a:p>
            <a:pPr marL="294893" indent="-294893" defTabSz="393192">
              <a:spcBef>
                <a:spcPts val="1000"/>
              </a:spcBef>
              <a:defRPr sz="2064">
                <a:latin typeface="Times New Roman"/>
                <a:ea typeface="Times New Roman"/>
                <a:cs typeface="Times New Roman"/>
                <a:sym typeface="Times New Roman"/>
              </a:defRPr>
            </a:pPr>
            <a:r>
              <a:t>Dominated by families:</a:t>
            </a:r>
          </a:p>
          <a:p>
            <a:pPr lvl="1" marL="688085" indent="-294893" defTabSz="393192">
              <a:spcBef>
                <a:spcPts val="1000"/>
              </a:spcBef>
              <a:buChar char="•"/>
              <a:defRPr sz="2064">
                <a:latin typeface="Times New Roman"/>
                <a:ea typeface="Times New Roman"/>
                <a:cs typeface="Times New Roman"/>
                <a:sym typeface="Times New Roman"/>
              </a:defRPr>
            </a:pPr>
            <a:r>
              <a:t>Upwards of 80 per cent of loans were made to family members.</a:t>
            </a:r>
          </a:p>
          <a:p>
            <a:pPr lvl="1" marL="688085" indent="-294893" defTabSz="393192">
              <a:spcBef>
                <a:spcPts val="1000"/>
              </a:spcBef>
              <a:buChar char="•"/>
              <a:defRPr sz="2064">
                <a:latin typeface="Times New Roman"/>
                <a:ea typeface="Times New Roman"/>
                <a:cs typeface="Times New Roman"/>
                <a:sym typeface="Times New Roman"/>
              </a:defRPr>
            </a:pPr>
            <a:r>
              <a:t>In fact, majority of loans made to bank directors</a:t>
            </a:r>
          </a:p>
          <a:p>
            <a:pPr lvl="1" marL="688085" indent="-294893" defTabSz="393192">
              <a:spcBef>
                <a:spcPts val="1000"/>
              </a:spcBef>
              <a:buChar char="•"/>
              <a:defRPr sz="2064">
                <a:latin typeface="Times New Roman"/>
                <a:ea typeface="Times New Roman"/>
                <a:cs typeface="Times New Roman"/>
                <a:sym typeface="Times New Roman"/>
              </a:defRPr>
            </a:pPr>
            <a:r>
              <a:t>Kinship networks and social sanctions as a basis for information gathering and contract enforcement when accounting practices are unreliable and property rights are insecure</a:t>
            </a:r>
          </a:p>
          <a:p>
            <a:pPr marL="294893" indent="-294893" defTabSz="393192">
              <a:spcBef>
                <a:spcPts val="1000"/>
              </a:spcBef>
              <a:defRPr sz="2064">
                <a:latin typeface="Times New Roman"/>
                <a:ea typeface="Times New Roman"/>
                <a:cs typeface="Times New Roman"/>
                <a:sym typeface="Times New Roman"/>
              </a:defRPr>
            </a:pPr>
            <a:r>
              <a:t>Not deposits: capital and note issue	</a:t>
            </a:r>
          </a:p>
          <a:p>
            <a:pPr lvl="1" marL="688085" indent="-294893" defTabSz="393192">
              <a:spcBef>
                <a:spcPts val="1000"/>
              </a:spcBef>
              <a:buChar char="•"/>
              <a:defRPr sz="2064">
                <a:latin typeface="Times New Roman"/>
                <a:ea typeface="Times New Roman"/>
                <a:cs typeface="Times New Roman"/>
                <a:sym typeface="Times New Roman"/>
              </a:defRPr>
            </a:pPr>
            <a:r>
              <a:t>New England, families initially pooled their resources in order to fund shipping enterprises:</a:t>
            </a:r>
          </a:p>
          <a:p>
            <a:pPr lvl="1" marL="688085" indent="-294893" defTabSz="393192">
              <a:spcBef>
                <a:spcPts val="1000"/>
              </a:spcBef>
              <a:buChar char="•"/>
              <a:defRPr sz="2064">
                <a:latin typeface="Times New Roman"/>
                <a:ea typeface="Times New Roman"/>
                <a:cs typeface="Times New Roman"/>
                <a:sym typeface="Times New Roman"/>
              </a:defRPr>
            </a:pPr>
            <a:r>
              <a:t>Banks then formed to disburse funds from this pool to other family members needed loans for working capital etc.</a:t>
            </a:r>
          </a:p>
          <a:p>
            <a:pPr lvl="1" marL="688085" indent="-294893" defTabSz="393192">
              <a:spcBef>
                <a:spcPts val="1000"/>
              </a:spcBef>
              <a:buChar char="•"/>
              <a:defRPr sz="2064">
                <a:latin typeface="Times New Roman"/>
                <a:ea typeface="Times New Roman"/>
                <a:cs typeface="Times New Roman"/>
                <a:sym typeface="Times New Roman"/>
              </a:defRPr>
            </a:pPr>
            <a:r>
              <a:t>Move from funding shipping to funding merchants and factory builders</a:t>
            </a:r>
          </a:p>
        </p:txBody>
      </p:sp>
      <p:sp>
        <p:nvSpPr>
          <p:cNvPr id="120"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What do we think of Lamoreaux’s story?…"/>
          <p:cNvSpPr txBox="1"/>
          <p:nvPr/>
        </p:nvSpPr>
        <p:spPr>
          <a:xfrm>
            <a:off x="277663" y="1270000"/>
            <a:ext cx="8572501"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06324">
              <a:spcBef>
                <a:spcPts val="800"/>
              </a:spcBef>
              <a:defRPr b="1" sz="2010">
                <a:solidFill>
                  <a:srgbClr val="000080"/>
                </a:solidFill>
                <a:latin typeface="+mj-lt"/>
                <a:ea typeface="+mj-ea"/>
                <a:cs typeface="+mj-cs"/>
                <a:sym typeface="Helvetica"/>
              </a:defRPr>
            </a:pPr>
            <a:r>
              <a:t>What do we think of Lamoreaux’s story?</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Could the failure to mobilize the savings of the public through deposits have been a source of capital constraints? </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Did bankers really fail to raise deposits because they “weren’t interested,” as Lamoreaux suggests? </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Or was it perhaps that outsiders were reluctant to commit funds to banks that favored family members?  </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Weren’t these banks too small, as a result of their inability to raise deposits, to adequately fund modern industrial enterprises?</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Lamoreaux notes that outsiders, even when their credit was good, were often denied loans owing to banks’ “lack of funds.”</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So maybe these banks in fact did a poor job of mobilizing the resources of small savers and intermediating them in modern fashion. </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Possibility of cronyism, in that loans not only went to insiders but also, not infrequently, were not repaid.</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Bank-corporate connections (insider lending) is widely criticized in other contexts (Asian crisis of 1997-8, Subprime crisis).</a:t>
            </a:r>
          </a:p>
        </p:txBody>
      </p:sp>
      <p:sp>
        <p:nvSpPr>
          <p:cNvPr id="123" name="To What Extent Did These Early Banks Work?"/>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46888">
              <a:defRPr b="1" sz="3780">
                <a:solidFill>
                  <a:srgbClr val="000080"/>
                </a:solidFill>
                <a:latin typeface="+mj-lt"/>
                <a:ea typeface="+mj-ea"/>
                <a:cs typeface="+mj-cs"/>
                <a:sym typeface="Helvetica"/>
              </a:defRPr>
            </a:lvl1pPr>
          </a:lstStyle>
          <a:p>
            <a:pPr/>
            <a:r>
              <a:t>To What Extent Did These Early Banks Work?</a:t>
            </a:r>
          </a:p>
        </p:txBody>
      </p:sp>
      <p:sp>
        <p:nvSpPr>
          <p:cNvPr id="124"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Chris Meissner:…"/>
          <p:cNvSpPr txBox="1"/>
          <p:nvPr/>
        </p:nvSpPr>
        <p:spPr>
          <a:xfrm>
            <a:off x="277663" y="1270000"/>
            <a:ext cx="4725786"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10895">
              <a:spcBef>
                <a:spcPts val="800"/>
              </a:spcBef>
              <a:defRPr b="1" sz="2040">
                <a:solidFill>
                  <a:srgbClr val="000080"/>
                </a:solidFill>
                <a:latin typeface="+mj-lt"/>
                <a:ea typeface="+mj-ea"/>
                <a:cs typeface="+mj-cs"/>
                <a:sym typeface="Helvetica"/>
              </a:defRPr>
            </a:pPr>
            <a:r>
              <a:t>Chris Meissner:</a:t>
            </a:r>
          </a:p>
          <a:p>
            <a:pPr marL="233171" indent="-233171" defTabSz="310895">
              <a:spcBef>
                <a:spcPts val="800"/>
              </a:spcBef>
              <a:buSzPct val="100000"/>
              <a:buFont typeface="Arial"/>
              <a:buChar char="•"/>
              <a:defRPr sz="1632">
                <a:latin typeface="Times New Roman"/>
                <a:ea typeface="Times New Roman"/>
                <a:cs typeface="Times New Roman"/>
                <a:sym typeface="Times New Roman"/>
              </a:defRPr>
            </a:pPr>
            <a:r>
              <a:t>Were there governance mechanisms to deal with problematic aspects of insider lending?</a:t>
            </a:r>
          </a:p>
          <a:p>
            <a:pPr marL="233171" indent="-233171" defTabSz="310895">
              <a:spcBef>
                <a:spcPts val="800"/>
              </a:spcBef>
              <a:buSzPct val="100000"/>
              <a:buFont typeface="Arial"/>
              <a:buChar char="•"/>
              <a:defRPr sz="1632">
                <a:latin typeface="Times New Roman"/>
                <a:ea typeface="Times New Roman"/>
                <a:cs typeface="Times New Roman"/>
                <a:sym typeface="Times New Roman"/>
              </a:defRPr>
            </a:pPr>
            <a:r>
              <a:t>Barry Eichengreen asked and Chris Meissner answered this question:</a:t>
            </a:r>
          </a:p>
          <a:p>
            <a:pPr marL="233171" indent="-233171" defTabSz="310895">
              <a:spcBef>
                <a:spcPts val="800"/>
              </a:spcBef>
              <a:buSzPct val="100000"/>
              <a:buFont typeface="Arial"/>
              <a:buChar char="•"/>
              <a:defRPr sz="1632">
                <a:latin typeface="Times New Roman"/>
                <a:ea typeface="Times New Roman"/>
                <a:cs typeface="Times New Roman"/>
                <a:sym typeface="Times New Roman"/>
              </a:defRPr>
            </a:pPr>
            <a:r>
              <a:t>Banks established loan committees</a:t>
            </a:r>
          </a:p>
          <a:p>
            <a:pPr marL="233171" indent="-233171" defTabSz="310895">
              <a:spcBef>
                <a:spcPts val="800"/>
              </a:spcBef>
              <a:buSzPct val="100000"/>
              <a:buFont typeface="Arial"/>
              <a:buChar char="•"/>
              <a:defRPr sz="1632">
                <a:latin typeface="Times New Roman"/>
                <a:ea typeface="Times New Roman"/>
                <a:cs typeface="Times New Roman"/>
                <a:sym typeface="Times New Roman"/>
              </a:defRPr>
            </a:pPr>
            <a:r>
              <a:t>Banks with larger, more encompassing loan committees had better outcomes</a:t>
            </a:r>
          </a:p>
          <a:p>
            <a:pPr marL="233171" indent="-233171" defTabSz="310895">
              <a:spcBef>
                <a:spcPts val="800"/>
              </a:spcBef>
              <a:buSzPct val="100000"/>
              <a:buFont typeface="Arial"/>
              <a:buChar char="•"/>
              <a:defRPr sz="1632">
                <a:latin typeface="Times New Roman"/>
                <a:ea typeface="Times New Roman"/>
                <a:cs typeface="Times New Roman"/>
                <a:sym typeface="Times New Roman"/>
              </a:defRPr>
            </a:pPr>
            <a:r>
              <a:t>Meissner relates loan committee size and structure to bank profitability (as measured by the stock price). He finds a positive relationship even after controlling for other bank characteristics (age, scale)  </a:t>
            </a:r>
          </a:p>
          <a:p>
            <a:pPr marL="233171" indent="-233171" defTabSz="310895">
              <a:spcBef>
                <a:spcPts val="800"/>
              </a:spcBef>
              <a:buSzPct val="100000"/>
              <a:buFont typeface="Arial"/>
              <a:buChar char="•"/>
              <a:defRPr sz="1632">
                <a:latin typeface="Times New Roman"/>
                <a:ea typeface="Times New Roman"/>
                <a:cs typeface="Times New Roman"/>
                <a:sym typeface="Times New Roman"/>
              </a:defRPr>
            </a:pPr>
            <a:r>
              <a:t>Begs the question of what explains the establishment, size, diversity, and choice of voting rule on the loan committee</a:t>
            </a:r>
          </a:p>
          <a:p>
            <a:pPr marL="233171" indent="-233171" defTabSz="310895">
              <a:spcBef>
                <a:spcPts val="800"/>
              </a:spcBef>
              <a:buSzPct val="100000"/>
              <a:buFont typeface="Arial"/>
              <a:buChar char="•"/>
              <a:defRPr sz="1632">
                <a:latin typeface="Times New Roman"/>
                <a:ea typeface="Times New Roman"/>
                <a:cs typeface="Times New Roman"/>
                <a:sym typeface="Times New Roman"/>
              </a:defRPr>
            </a:pPr>
            <a:r>
              <a:t>But this is progress</a:t>
            </a:r>
          </a:p>
        </p:txBody>
      </p:sp>
      <p:sp>
        <p:nvSpPr>
          <p:cNvPr id="127" name="Controlling Cronyism"/>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425195">
              <a:defRPr b="1" sz="6510">
                <a:solidFill>
                  <a:srgbClr val="000080"/>
                </a:solidFill>
                <a:latin typeface="+mj-lt"/>
                <a:ea typeface="+mj-ea"/>
                <a:cs typeface="+mj-cs"/>
                <a:sym typeface="Helvetica"/>
              </a:defRPr>
            </a:lvl1pPr>
          </a:lstStyle>
          <a:p>
            <a:pPr/>
            <a:r>
              <a:t>Controlling Cronyism </a:t>
            </a:r>
          </a:p>
        </p:txBody>
      </p:sp>
      <p:pic>
        <p:nvPicPr>
          <p:cNvPr id="128" name="Picture 2" descr="Picture 2"/>
          <p:cNvPicPr>
            <a:picLocks noChangeAspect="0"/>
          </p:cNvPicPr>
          <p:nvPr/>
        </p:nvPicPr>
        <p:blipFill>
          <a:blip r:embed="rId2">
            <a:extLst/>
          </a:blip>
          <a:stretch>
            <a:fillRect/>
          </a:stretch>
        </p:blipFill>
        <p:spPr>
          <a:xfrm>
            <a:off x="5003448" y="1270000"/>
            <a:ext cx="3846716" cy="5403533"/>
          </a:xfrm>
          <a:prstGeom prst="rect">
            <a:avLst/>
          </a:prstGeom>
          <a:ln w="12700">
            <a:miter lim="400000"/>
          </a:ln>
        </p:spPr>
      </p:pic>
      <p:sp>
        <p:nvSpPr>
          <p:cNvPr id="129"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Chris Meissner:…"/>
          <p:cNvSpPr txBox="1"/>
          <p:nvPr/>
        </p:nvSpPr>
        <p:spPr>
          <a:xfrm>
            <a:off x="277663" y="1270000"/>
            <a:ext cx="4038601"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20039">
              <a:spcBef>
                <a:spcPts val="800"/>
              </a:spcBef>
              <a:defRPr b="1" sz="2100">
                <a:solidFill>
                  <a:srgbClr val="000080"/>
                </a:solidFill>
                <a:latin typeface="+mj-lt"/>
                <a:ea typeface="+mj-ea"/>
                <a:cs typeface="+mj-cs"/>
                <a:sym typeface="Helvetica"/>
              </a:defRPr>
            </a:pPr>
            <a:r>
              <a:t>Chris Meissner:</a:t>
            </a:r>
          </a:p>
          <a:p>
            <a:pPr marL="240029" indent="-240029" defTabSz="320039">
              <a:spcBef>
                <a:spcPts val="800"/>
              </a:spcBef>
              <a:buSzPct val="100000"/>
              <a:buFont typeface="Arial"/>
              <a:buChar char="•"/>
              <a:defRPr sz="1679">
                <a:latin typeface="Times New Roman"/>
                <a:ea typeface="Times New Roman"/>
                <a:cs typeface="Times New Roman"/>
                <a:sym typeface="Times New Roman"/>
              </a:defRPr>
            </a:pPr>
            <a:r>
              <a:t>James Madison’s view</a:t>
            </a:r>
          </a:p>
          <a:p>
            <a:pPr marL="240029" indent="-240029" defTabSz="320039">
              <a:spcBef>
                <a:spcPts val="800"/>
              </a:spcBef>
              <a:buSzPct val="100000"/>
              <a:buFont typeface="Arial"/>
              <a:buChar char="•"/>
              <a:defRPr sz="1679">
                <a:latin typeface="Times New Roman"/>
                <a:ea typeface="Times New Roman"/>
                <a:cs typeface="Times New Roman"/>
                <a:sym typeface="Times New Roman"/>
              </a:defRPr>
            </a:pPr>
            <a:r>
              <a:t>McCulloch vs. Maryland</a:t>
            </a:r>
          </a:p>
          <a:p>
            <a:pPr marL="240029" indent="-240029" defTabSz="320039">
              <a:spcBef>
                <a:spcPts val="800"/>
              </a:spcBef>
              <a:buSzPct val="100000"/>
              <a:buFont typeface="Arial"/>
              <a:buChar char="•"/>
              <a:defRPr sz="1679">
                <a:latin typeface="Times New Roman"/>
                <a:ea typeface="Times New Roman"/>
                <a:cs typeface="Times New Roman"/>
                <a:sym typeface="Times New Roman"/>
              </a:defRPr>
            </a:pPr>
            <a:r>
              <a:t>The Bank of the United States</a:t>
            </a:r>
          </a:p>
          <a:p>
            <a:pPr marL="240029" indent="-240029" defTabSz="320039">
              <a:spcBef>
                <a:spcPts val="800"/>
              </a:spcBef>
              <a:buSzPct val="100000"/>
              <a:buFont typeface="Arial"/>
              <a:buChar char="•"/>
              <a:defRPr sz="1679">
                <a:latin typeface="Times New Roman"/>
                <a:ea typeface="Times New Roman"/>
                <a:cs typeface="Times New Roman"/>
                <a:sym typeface="Times New Roman"/>
              </a:defRPr>
            </a:pPr>
            <a:r>
              <a:t>Banked for the federal government: </a:t>
            </a:r>
          </a:p>
          <a:p>
            <a:pPr lvl="1" marL="560069" indent="-240029" defTabSz="320039">
              <a:spcBef>
                <a:spcPts val="800"/>
              </a:spcBef>
              <a:buSzPct val="100000"/>
              <a:buFont typeface="Arial"/>
              <a:buChar char="•"/>
              <a:defRPr sz="1679">
                <a:latin typeface="Times New Roman"/>
                <a:ea typeface="Times New Roman"/>
                <a:cs typeface="Times New Roman"/>
                <a:sym typeface="Times New Roman"/>
              </a:defRPr>
            </a:pPr>
            <a:r>
              <a:t>Only bank operating in many states</a:t>
            </a:r>
          </a:p>
          <a:p>
            <a:pPr lvl="1" marL="560069" indent="-240029" defTabSz="320039">
              <a:spcBef>
                <a:spcPts val="800"/>
              </a:spcBef>
              <a:buSzPct val="100000"/>
              <a:buFont typeface="Arial"/>
              <a:buChar char="•"/>
              <a:defRPr sz="1679">
                <a:latin typeface="Times New Roman"/>
                <a:ea typeface="Times New Roman"/>
                <a:cs typeface="Times New Roman"/>
                <a:sym typeface="Times New Roman"/>
              </a:defRPr>
            </a:pPr>
            <a:r>
              <a:t>Only bank with a quasi-national branch network.  </a:t>
            </a:r>
          </a:p>
          <a:p>
            <a:pPr marL="240029" indent="-240029" defTabSz="320039">
              <a:spcBef>
                <a:spcPts val="800"/>
              </a:spcBef>
              <a:buSzPct val="100000"/>
              <a:buFont typeface="Arial"/>
              <a:buChar char="•"/>
              <a:defRPr sz="1679">
                <a:latin typeface="Times New Roman"/>
                <a:ea typeface="Times New Roman"/>
                <a:cs typeface="Times New Roman"/>
                <a:sym typeface="Times New Roman"/>
              </a:defRPr>
            </a:pPr>
            <a:r>
              <a:t>Andrew Jackson saw it as “Big Government”:</a:t>
            </a:r>
          </a:p>
          <a:p>
            <a:pPr lvl="1" marL="560069" indent="-240029" defTabSz="320039">
              <a:spcBef>
                <a:spcPts val="800"/>
              </a:spcBef>
              <a:buSzPct val="100000"/>
              <a:buFont typeface="Arial"/>
              <a:buChar char="•"/>
              <a:defRPr sz="1679">
                <a:latin typeface="Times New Roman"/>
                <a:ea typeface="Times New Roman"/>
                <a:cs typeface="Times New Roman"/>
                <a:sym typeface="Times New Roman"/>
              </a:defRPr>
            </a:pPr>
            <a:r>
              <a:t>He vetoed its recharter when this came up in 1832</a:t>
            </a:r>
          </a:p>
          <a:p>
            <a:pPr lvl="1" marL="560069" indent="-240029" defTabSz="320039">
              <a:spcBef>
                <a:spcPts val="800"/>
              </a:spcBef>
              <a:buSzPct val="100000"/>
              <a:buFont typeface="Arial"/>
              <a:buChar char="•"/>
              <a:defRPr sz="1679">
                <a:latin typeface="Times New Roman"/>
                <a:ea typeface="Times New Roman"/>
                <a:cs typeface="Times New Roman"/>
                <a:sym typeface="Times New Roman"/>
              </a:defRPr>
            </a:pPr>
            <a:r>
              <a:t>Like Thomas Jefferson before him</a:t>
            </a:r>
          </a:p>
          <a:p>
            <a:pPr marL="240029" indent="-240029" defTabSz="320039">
              <a:spcBef>
                <a:spcPts val="800"/>
              </a:spcBef>
              <a:buSzPct val="100000"/>
              <a:buFont typeface="Arial"/>
              <a:buChar char="•"/>
              <a:defRPr sz="1679">
                <a:latin typeface="Times New Roman"/>
                <a:ea typeface="Times New Roman"/>
                <a:cs typeface="Times New Roman"/>
                <a:sym typeface="Times New Roman"/>
              </a:defRPr>
            </a:pPr>
            <a:r>
              <a:t>Needed: institutional/legal innovation to fill a supply-of-intermediation-services gap</a:t>
            </a:r>
          </a:p>
        </p:txBody>
      </p:sp>
      <p:sp>
        <p:nvSpPr>
          <p:cNvPr id="132" name="Further American Institutional Developments Up to the Civil War"/>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46888">
              <a:defRPr b="1" sz="3780">
                <a:solidFill>
                  <a:srgbClr val="800000"/>
                </a:solidFill>
                <a:latin typeface="+mj-lt"/>
                <a:ea typeface="+mj-ea"/>
                <a:cs typeface="+mj-cs"/>
                <a:sym typeface="Helvetica"/>
              </a:defRPr>
            </a:lvl1pPr>
          </a:lstStyle>
          <a:p>
            <a:pPr/>
            <a:r>
              <a:t>Further American Institutional Developments Up to the Civil War</a:t>
            </a:r>
          </a:p>
        </p:txBody>
      </p:sp>
      <p:sp>
        <p:nvSpPr>
          <p:cNvPr id="133"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34" name="Image" descr="Image"/>
          <p:cNvPicPr>
            <a:picLocks noChangeAspect="1"/>
          </p:cNvPicPr>
          <p:nvPr/>
        </p:nvPicPr>
        <p:blipFill>
          <a:blip r:embed="rId2">
            <a:extLst/>
          </a:blip>
          <a:stretch>
            <a:fillRect/>
          </a:stretch>
        </p:blipFill>
        <p:spPr>
          <a:xfrm>
            <a:off x="4316263" y="1270000"/>
            <a:ext cx="4533901" cy="2781300"/>
          </a:xfrm>
          <a:prstGeom prst="rect">
            <a:avLst/>
          </a:prstGeom>
          <a:ln w="12700">
            <a:miter lim="400000"/>
          </a:ln>
        </p:spPr>
      </p:pic>
      <p:pic>
        <p:nvPicPr>
          <p:cNvPr id="135" name="Image" descr="Image"/>
          <p:cNvPicPr>
            <a:picLocks noChangeAspect="1"/>
          </p:cNvPicPr>
          <p:nvPr/>
        </p:nvPicPr>
        <p:blipFill>
          <a:blip r:embed="rId3">
            <a:extLst/>
          </a:blip>
          <a:stretch>
            <a:fillRect/>
          </a:stretch>
        </p:blipFill>
        <p:spPr>
          <a:xfrm>
            <a:off x="4316263" y="3638936"/>
            <a:ext cx="4533901" cy="3118404"/>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Expanded system of state charters from the 1830s:…"/>
          <p:cNvSpPr txBox="1"/>
          <p:nvPr/>
        </p:nvSpPr>
        <p:spPr>
          <a:xfrm>
            <a:off x="277663" y="1270000"/>
            <a:ext cx="4533901"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06324">
              <a:spcBef>
                <a:spcPts val="800"/>
              </a:spcBef>
              <a:defRPr b="1" sz="2010">
                <a:solidFill>
                  <a:srgbClr val="000080"/>
                </a:solidFill>
                <a:latin typeface="+mj-lt"/>
                <a:ea typeface="+mj-ea"/>
                <a:cs typeface="+mj-cs"/>
                <a:sym typeface="Helvetica"/>
              </a:defRPr>
            </a:pPr>
            <a:r>
              <a:t>Expanded system of state charters from the 1830s:</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New banks funded by shareholders, by (some) deposits, and by note issues</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Banknotes circulated as money</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When the bank made a loan it paid out the funds it was loaning in engraved notes</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Banks were required to redeem their notes for specie upon demand, in full.</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Banks did not always do so…</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Charter requirement a mechanism for corruption, favoring insiders)? </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Those few banks possessing charters enjoyed monopoly power?.</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One source of market discipline, the Bank of the United States, then disappeared in 1836.</a:t>
            </a:r>
          </a:p>
        </p:txBody>
      </p:sp>
      <p:sp>
        <p:nvSpPr>
          <p:cNvPr id="138" name="Institutions Respond"/>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434340">
              <a:defRPr b="1" sz="6650">
                <a:solidFill>
                  <a:srgbClr val="000080"/>
                </a:solidFill>
                <a:latin typeface="+mj-lt"/>
                <a:ea typeface="+mj-ea"/>
                <a:cs typeface="+mj-cs"/>
                <a:sym typeface="Helvetica"/>
              </a:defRPr>
            </a:lvl1pPr>
          </a:lstStyle>
          <a:p>
            <a:pPr/>
            <a:r>
              <a:t>Institutions Respond</a:t>
            </a:r>
          </a:p>
        </p:txBody>
      </p:sp>
      <p:sp>
        <p:nvSpPr>
          <p:cNvPr id="139"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40" name="Image" descr="Image"/>
          <p:cNvPicPr>
            <a:picLocks noChangeAspect="1"/>
          </p:cNvPicPr>
          <p:nvPr/>
        </p:nvPicPr>
        <p:blipFill>
          <a:blip r:embed="rId2">
            <a:extLst/>
          </a:blip>
          <a:stretch>
            <a:fillRect/>
          </a:stretch>
        </p:blipFill>
        <p:spPr>
          <a:xfrm>
            <a:off x="4811563" y="4560947"/>
            <a:ext cx="4038601" cy="1778590"/>
          </a:xfrm>
          <a:prstGeom prst="rect">
            <a:avLst/>
          </a:prstGeom>
          <a:ln w="12700">
            <a:miter lim="400000"/>
          </a:ln>
        </p:spPr>
      </p:pic>
      <p:pic>
        <p:nvPicPr>
          <p:cNvPr id="141" name="Content Placeholder 5" descr="Content Placeholder 5"/>
          <p:cNvPicPr>
            <a:picLocks noChangeAspect="1"/>
          </p:cNvPicPr>
          <p:nvPr/>
        </p:nvPicPr>
        <p:blipFill>
          <a:blip r:embed="rId3">
            <a:extLst/>
          </a:blip>
          <a:stretch>
            <a:fillRect/>
          </a:stretch>
        </p:blipFill>
        <p:spPr>
          <a:xfrm>
            <a:off x="4811563" y="1308100"/>
            <a:ext cx="4038601" cy="3252848"/>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In about half the states, Free entry and competition as “market discipline”:…"/>
          <p:cNvSpPr txBox="1"/>
          <p:nvPr/>
        </p:nvSpPr>
        <p:spPr>
          <a:xfrm>
            <a:off x="277663" y="1270000"/>
            <a:ext cx="4533901"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93192">
              <a:spcBef>
                <a:spcPts val="1000"/>
              </a:spcBef>
              <a:defRPr b="1" sz="2580">
                <a:solidFill>
                  <a:srgbClr val="000080"/>
                </a:solidFill>
                <a:latin typeface="+mj-lt"/>
                <a:ea typeface="+mj-ea"/>
                <a:cs typeface="+mj-cs"/>
                <a:sym typeface="Helvetica"/>
              </a:defRPr>
            </a:pPr>
            <a:r>
              <a:t>In about half the states, Free entry and competition as “market discipline”:</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If you had:</a:t>
            </a:r>
          </a:p>
          <a:p>
            <a:pPr lvl="1" marL="688085" indent="-294893" defTabSz="393192">
              <a:spcBef>
                <a:spcPts val="1000"/>
              </a:spcBef>
              <a:buSzPct val="100000"/>
              <a:buFont typeface="Arial"/>
              <a:buChar char="•"/>
              <a:defRPr sz="2064">
                <a:latin typeface="Times New Roman"/>
                <a:ea typeface="Times New Roman"/>
                <a:cs typeface="Times New Roman"/>
                <a:sym typeface="Times New Roman"/>
              </a:defRPr>
            </a:pPr>
            <a:r>
              <a:t>a minimum amount of capital</a:t>
            </a:r>
          </a:p>
          <a:p>
            <a:pPr lvl="1" marL="688085" indent="-294893" defTabSz="393192">
              <a:spcBef>
                <a:spcPts val="1000"/>
              </a:spcBef>
              <a:buSzPct val="100000"/>
              <a:buFont typeface="Arial"/>
              <a:buChar char="•"/>
              <a:defRPr sz="2064">
                <a:latin typeface="Times New Roman"/>
                <a:ea typeface="Times New Roman"/>
                <a:cs typeface="Times New Roman"/>
                <a:sym typeface="Times New Roman"/>
              </a:defRPr>
            </a:pPr>
            <a:r>
              <a:t>redeemed your notes at par with specie</a:t>
            </a:r>
          </a:p>
          <a:p>
            <a:pPr lvl="1" marL="688085" indent="-294893" defTabSz="393192">
              <a:spcBef>
                <a:spcPts val="1000"/>
              </a:spcBef>
              <a:buSzPct val="100000"/>
              <a:buFont typeface="Arial"/>
              <a:buChar char="•"/>
              <a:defRPr sz="2064">
                <a:latin typeface="Times New Roman"/>
                <a:ea typeface="Times New Roman"/>
                <a:cs typeface="Times New Roman"/>
                <a:sym typeface="Times New Roman"/>
              </a:defRPr>
            </a:pPr>
            <a:r>
              <a:t>held specie, or </a:t>
            </a:r>
          </a:p>
          <a:p>
            <a:pPr lvl="1" marL="688085" indent="-294893" defTabSz="393192">
              <a:spcBef>
                <a:spcPts val="1000"/>
              </a:spcBef>
              <a:buSzPct val="100000"/>
              <a:buFont typeface="Arial"/>
              <a:buChar char="•"/>
              <a:defRPr sz="2064">
                <a:latin typeface="Times New Roman"/>
                <a:ea typeface="Times New Roman"/>
                <a:cs typeface="Times New Roman"/>
                <a:sym typeface="Times New Roman"/>
              </a:defRPr>
            </a:pPr>
            <a:r>
              <a:t>deposited specie or railroad or state government bonds with the state banking authority.</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Entry was free—but banks were still regulated</a:t>
            </a:r>
          </a:p>
        </p:txBody>
      </p:sp>
      <p:sp>
        <p:nvSpPr>
          <p:cNvPr id="144" name="“Free Banking”"/>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a:defRPr b="1" sz="7000">
                <a:solidFill>
                  <a:srgbClr val="000080"/>
                </a:solidFill>
                <a:latin typeface="+mj-lt"/>
                <a:ea typeface="+mj-ea"/>
                <a:cs typeface="+mj-cs"/>
                <a:sym typeface="Helvetica"/>
              </a:defRPr>
            </a:lvl1pPr>
          </a:lstStyle>
          <a:p>
            <a:pPr/>
            <a:r>
              <a:t>“Free Banking”</a:t>
            </a:r>
          </a:p>
        </p:txBody>
      </p:sp>
      <p:sp>
        <p:nvSpPr>
          <p:cNvPr id="145"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46" name="Image" descr="Image"/>
          <p:cNvPicPr>
            <a:picLocks noChangeAspect="1"/>
          </p:cNvPicPr>
          <p:nvPr/>
        </p:nvPicPr>
        <p:blipFill>
          <a:blip r:embed="rId2">
            <a:extLst/>
          </a:blip>
          <a:stretch>
            <a:fillRect/>
          </a:stretch>
        </p:blipFill>
        <p:spPr>
          <a:xfrm>
            <a:off x="4811563" y="4560947"/>
            <a:ext cx="4038601" cy="1778590"/>
          </a:xfrm>
          <a:prstGeom prst="rect">
            <a:avLst/>
          </a:prstGeom>
          <a:ln w="12700">
            <a:miter lim="400000"/>
          </a:ln>
        </p:spPr>
      </p:pic>
      <p:pic>
        <p:nvPicPr>
          <p:cNvPr id="147" name="Content Placeholder 5" descr="Content Placeholder 5"/>
          <p:cNvPicPr>
            <a:picLocks noChangeAspect="1"/>
          </p:cNvPicPr>
          <p:nvPr/>
        </p:nvPicPr>
        <p:blipFill>
          <a:blip r:embed="rId3">
            <a:extLst/>
          </a:blip>
          <a:stretch>
            <a:fillRect/>
          </a:stretch>
        </p:blipFill>
        <p:spPr>
          <a:xfrm>
            <a:off x="4811563" y="1308100"/>
            <a:ext cx="4038601" cy="3252848"/>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Bank cashier retires to “where the wildcats roam”:…"/>
          <p:cNvSpPr txBox="1"/>
          <p:nvPr/>
        </p:nvSpPr>
        <p:spPr>
          <a:xfrm>
            <a:off x="277663" y="1270000"/>
            <a:ext cx="4533901"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06324">
              <a:spcBef>
                <a:spcPts val="800"/>
              </a:spcBef>
              <a:defRPr b="1" sz="2010">
                <a:solidFill>
                  <a:srgbClr val="000080"/>
                </a:solidFill>
                <a:latin typeface="+mj-lt"/>
                <a:ea typeface="+mj-ea"/>
                <a:cs typeface="+mj-cs"/>
                <a:sym typeface="Helvetica"/>
              </a:defRPr>
            </a:pPr>
            <a:r>
              <a:t>Bank cashier retires to “where the wildcats roam”:</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After taking advantage of a wedge between the face and market values of securities:</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Minnesota: Use 5000 to purchase railway bonds with a face value of 100,000</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Deposit these with the state banking authority</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Loan yourself 95,000 of banknotes (95% of face value)</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Use those notes to buy goods, services and assets from counterparties</a:t>
            </a:r>
          </a:p>
          <a:p>
            <a:pPr marL="229742" indent="-229742" defTabSz="306324">
              <a:spcBef>
                <a:spcPts val="800"/>
              </a:spcBef>
              <a:buSzPct val="100000"/>
              <a:buFont typeface="Arial"/>
              <a:buChar char="•"/>
              <a:defRPr sz="1608">
                <a:latin typeface="Times New Roman"/>
                <a:ea typeface="Times New Roman"/>
                <a:cs typeface="Times New Roman"/>
                <a:sym typeface="Times New Roman"/>
              </a:defRPr>
            </a:pPr>
            <a:r>
              <a:t>.Then:  </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State declares bank insolvent</a:t>
            </a:r>
          </a:p>
          <a:p>
            <a:pPr lvl="1" marL="536066" indent="-229742" defTabSz="306324">
              <a:spcBef>
                <a:spcPts val="800"/>
              </a:spcBef>
              <a:buSzPct val="100000"/>
              <a:buFont typeface="Arial"/>
              <a:buChar char="•"/>
              <a:defRPr sz="1608">
                <a:latin typeface="Times New Roman"/>
                <a:ea typeface="Times New Roman"/>
                <a:cs typeface="Times New Roman"/>
                <a:sym typeface="Times New Roman"/>
              </a:defRPr>
            </a:pPr>
            <a:r>
              <a:t>Noteholders would get whatever they could from the collaterala minimum amount of capital</a:t>
            </a:r>
          </a:p>
        </p:txBody>
      </p:sp>
      <p:sp>
        <p:nvSpPr>
          <p:cNvPr id="150" name="Moral Hazard and “Wildcat Banking”"/>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46888">
              <a:defRPr b="1" sz="3780">
                <a:solidFill>
                  <a:srgbClr val="000080"/>
                </a:solidFill>
                <a:latin typeface="+mj-lt"/>
                <a:ea typeface="+mj-ea"/>
                <a:cs typeface="+mj-cs"/>
                <a:sym typeface="Helvetica"/>
              </a:defRPr>
            </a:lvl1pPr>
          </a:lstStyle>
          <a:p>
            <a:pPr/>
            <a:r>
              <a:t>Moral Hazard and “Wildcat Banking”</a:t>
            </a:r>
          </a:p>
        </p:txBody>
      </p:sp>
      <p:sp>
        <p:nvSpPr>
          <p:cNvPr id="151"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52" name="Image" descr="Image"/>
          <p:cNvPicPr>
            <a:picLocks noChangeAspect="1"/>
          </p:cNvPicPr>
          <p:nvPr/>
        </p:nvPicPr>
        <p:blipFill>
          <a:blip r:embed="rId2">
            <a:extLst/>
          </a:blip>
          <a:stretch>
            <a:fillRect/>
          </a:stretch>
        </p:blipFill>
        <p:spPr>
          <a:xfrm>
            <a:off x="4811563" y="4560947"/>
            <a:ext cx="4038601" cy="1778590"/>
          </a:xfrm>
          <a:prstGeom prst="rect">
            <a:avLst/>
          </a:prstGeom>
          <a:ln w="12700">
            <a:miter lim="400000"/>
          </a:ln>
        </p:spPr>
      </p:pic>
      <p:pic>
        <p:nvPicPr>
          <p:cNvPr id="153" name="Content Placeholder 5" descr="Content Placeholder 5"/>
          <p:cNvPicPr>
            <a:picLocks noChangeAspect="1"/>
          </p:cNvPicPr>
          <p:nvPr/>
        </p:nvPicPr>
        <p:blipFill>
          <a:blip r:embed="rId3">
            <a:extLst/>
          </a:blip>
          <a:stretch>
            <a:fillRect/>
          </a:stretch>
        </p:blipFill>
        <p:spPr>
          <a:xfrm>
            <a:off x="4811563" y="1308100"/>
            <a:ext cx="4038601" cy="3252848"/>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The potential for moral hazard gums up the market:…"/>
          <p:cNvSpPr txBox="1"/>
          <p:nvPr/>
        </p:nvSpPr>
        <p:spPr>
          <a:xfrm>
            <a:off x="277663" y="1270000"/>
            <a:ext cx="4533901"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42315">
              <a:spcBef>
                <a:spcPts val="600"/>
              </a:spcBef>
              <a:defRPr b="1" sz="1590">
                <a:solidFill>
                  <a:srgbClr val="000080"/>
                </a:solidFill>
                <a:latin typeface="+mj-lt"/>
                <a:ea typeface="+mj-ea"/>
                <a:cs typeface="+mj-cs"/>
                <a:sym typeface="Helvetica"/>
              </a:defRPr>
            </a:pPr>
            <a:r>
              <a:t>The potential for moral hazard gums up the market:</a:t>
            </a:r>
          </a:p>
          <a:p>
            <a:pPr marL="181736" indent="-181736" defTabSz="242315">
              <a:spcBef>
                <a:spcPts val="600"/>
              </a:spcBef>
              <a:buSzPct val="100000"/>
              <a:buFont typeface="Arial"/>
              <a:buChar char="•"/>
              <a:defRPr sz="1271">
                <a:latin typeface="Times New Roman"/>
                <a:ea typeface="Times New Roman"/>
                <a:cs typeface="Times New Roman"/>
                <a:sym typeface="Times New Roman"/>
              </a:defRPr>
            </a:pPr>
            <a:r>
              <a:t>Reluctance to accept bank notes</a:t>
            </a:r>
          </a:p>
          <a:p>
            <a:pPr marL="181736" indent="-181736" defTabSz="242315">
              <a:spcBef>
                <a:spcPts val="600"/>
              </a:spcBef>
              <a:buSzPct val="100000"/>
              <a:buFont typeface="Arial"/>
              <a:buChar char="•"/>
              <a:defRPr sz="1271">
                <a:latin typeface="Times New Roman"/>
                <a:ea typeface="Times New Roman"/>
                <a:cs typeface="Times New Roman"/>
                <a:sym typeface="Times New Roman"/>
              </a:defRPr>
            </a:pPr>
            <a:r>
              <a:t>Absence of a uniform currency</a:t>
            </a:r>
          </a:p>
          <a:p>
            <a:pPr marL="181736" indent="-181736" defTabSz="242315">
              <a:spcBef>
                <a:spcPts val="600"/>
              </a:spcBef>
              <a:buSzPct val="100000"/>
              <a:buFont typeface="Arial"/>
              <a:buChar char="•"/>
              <a:defRPr sz="1271">
                <a:latin typeface="Times New Roman"/>
                <a:ea typeface="Times New Roman"/>
                <a:cs typeface="Times New Roman"/>
                <a:sym typeface="Times New Roman"/>
              </a:defRPr>
            </a:pPr>
            <a:r>
              <a:t>Distrust pervasive: 86 per cent of all free banks in Indiana ultimately failed </a:t>
            </a:r>
          </a:p>
          <a:p>
            <a:pPr marL="181736" indent="-181736" defTabSz="242315">
              <a:spcBef>
                <a:spcPts val="600"/>
              </a:spcBef>
              <a:buSzPct val="100000"/>
              <a:buFont typeface="Arial"/>
              <a:buChar char="•"/>
              <a:defRPr sz="1271">
                <a:latin typeface="Times New Roman"/>
                <a:ea typeface="Times New Roman"/>
                <a:cs typeface="Times New Roman"/>
                <a:sym typeface="Times New Roman"/>
              </a:defRPr>
            </a:pPr>
            <a:r>
              <a:t>Many just in the business of issuing notes enrich their founders</a:t>
            </a:r>
          </a:p>
          <a:p>
            <a:pPr marL="181736" indent="-181736" defTabSz="242315">
              <a:spcBef>
                <a:spcPts val="600"/>
              </a:spcBef>
              <a:buSzPct val="100000"/>
              <a:buFont typeface="Arial"/>
              <a:buChar char="•"/>
              <a:defRPr sz="1271">
                <a:latin typeface="Times New Roman"/>
                <a:ea typeface="Times New Roman"/>
                <a:cs typeface="Times New Roman"/>
                <a:sym typeface="Times New Roman"/>
              </a:defRPr>
            </a:pPr>
            <a:r>
              <a:t>The United States lacked an efficient banking system an expanding economy needed</a:t>
            </a:r>
          </a:p>
          <a:p>
            <a:pPr defTabSz="242315">
              <a:spcBef>
                <a:spcPts val="600"/>
              </a:spcBef>
              <a:defRPr b="1" sz="1590">
                <a:solidFill>
                  <a:srgbClr val="000080"/>
                </a:solidFill>
                <a:latin typeface="+mj-lt"/>
                <a:ea typeface="+mj-ea"/>
                <a:cs typeface="+mj-cs"/>
                <a:sym typeface="Helvetica"/>
              </a:defRPr>
            </a:pPr>
          </a:p>
          <a:p>
            <a:pPr defTabSz="242315">
              <a:spcBef>
                <a:spcPts val="600"/>
              </a:spcBef>
              <a:defRPr b="1" sz="1590">
                <a:solidFill>
                  <a:srgbClr val="000080"/>
                </a:solidFill>
                <a:latin typeface="+mj-lt"/>
                <a:ea typeface="+mj-ea"/>
                <a:cs typeface="+mj-cs"/>
                <a:sym typeface="Helvetica"/>
              </a:defRPr>
            </a:pPr>
            <a:r>
              <a:t>Revisionism!:</a:t>
            </a:r>
          </a:p>
          <a:p>
            <a:pPr marL="181736" indent="-181736" defTabSz="242315">
              <a:spcBef>
                <a:spcPts val="600"/>
              </a:spcBef>
              <a:buSzPct val="100000"/>
              <a:buFont typeface="Arial"/>
              <a:buChar char="•"/>
              <a:defRPr sz="1271">
                <a:latin typeface="Times New Roman"/>
                <a:ea typeface="Times New Roman"/>
                <a:cs typeface="Times New Roman"/>
                <a:sym typeface="Times New Roman"/>
              </a:defRPr>
            </a:pPr>
            <a:r>
              <a:t>.Hugh Rockoff: “The Free Banking Era: A Reexamination”: many free banks in fact paid their obligations in full: New York vs. Minnesota:</a:t>
            </a:r>
          </a:p>
          <a:p>
            <a:pPr marL="181736" indent="-181736" defTabSz="242315">
              <a:spcBef>
                <a:spcPts val="600"/>
              </a:spcBef>
              <a:buSzPct val="100000"/>
              <a:buFont typeface="Arial"/>
              <a:buChar char="•"/>
              <a:defRPr sz="1271">
                <a:latin typeface="Times New Roman"/>
                <a:ea typeface="Times New Roman"/>
                <a:cs typeface="Times New Roman"/>
                <a:sym typeface="Times New Roman"/>
              </a:defRPr>
            </a:pPr>
            <a:r>
              <a:t>Banknote reporting services: made it hard for banks that didn’t hold adequate collateral to get full value for their notes, which reduced the incentive to wildcat</a:t>
            </a:r>
          </a:p>
          <a:p>
            <a:pPr marL="181736" indent="-181736" defTabSz="242315">
              <a:spcBef>
                <a:spcPts val="600"/>
              </a:spcBef>
              <a:buSzPct val="100000"/>
              <a:buFont typeface="Arial"/>
              <a:buChar char="•"/>
              <a:defRPr sz="1271">
                <a:latin typeface="Times New Roman"/>
                <a:ea typeface="Times New Roman"/>
                <a:cs typeface="Times New Roman"/>
                <a:sym typeface="Times New Roman"/>
              </a:defRPr>
            </a:pPr>
            <a:r>
              <a:t>Rockoff: loss of wealth to noteholders in free banking states over the 1836-60 period was only $2 million (US GDP in 1860 was $5 billion)</a:t>
            </a:r>
          </a:p>
        </p:txBody>
      </p:sp>
      <p:sp>
        <p:nvSpPr>
          <p:cNvPr id="156" name="The Indictment of Free Banking"/>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88036">
              <a:defRPr b="1" sz="4410">
                <a:solidFill>
                  <a:srgbClr val="000080"/>
                </a:solidFill>
                <a:latin typeface="+mj-lt"/>
                <a:ea typeface="+mj-ea"/>
                <a:cs typeface="+mj-cs"/>
                <a:sym typeface="Helvetica"/>
              </a:defRPr>
            </a:lvl1pPr>
          </a:lstStyle>
          <a:p>
            <a:pPr/>
            <a:r>
              <a:t>The Indictment of Free Banking</a:t>
            </a:r>
          </a:p>
        </p:txBody>
      </p:sp>
      <p:sp>
        <p:nvSpPr>
          <p:cNvPr id="157"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58" name="Image" descr="Image"/>
          <p:cNvPicPr>
            <a:picLocks noChangeAspect="1"/>
          </p:cNvPicPr>
          <p:nvPr/>
        </p:nvPicPr>
        <p:blipFill>
          <a:blip r:embed="rId2">
            <a:extLst/>
          </a:blip>
          <a:stretch>
            <a:fillRect/>
          </a:stretch>
        </p:blipFill>
        <p:spPr>
          <a:xfrm>
            <a:off x="4811563" y="4560947"/>
            <a:ext cx="4038601" cy="1778590"/>
          </a:xfrm>
          <a:prstGeom prst="rect">
            <a:avLst/>
          </a:prstGeom>
          <a:ln w="12700">
            <a:miter lim="400000"/>
          </a:ln>
        </p:spPr>
      </p:pic>
      <p:pic>
        <p:nvPicPr>
          <p:cNvPr id="159" name="Content Placeholder 5" descr="Content Placeholder 5"/>
          <p:cNvPicPr>
            <a:picLocks noChangeAspect="1"/>
          </p:cNvPicPr>
          <p:nvPr/>
        </p:nvPicPr>
        <p:blipFill>
          <a:blip r:embed="rId3">
            <a:extLst/>
          </a:blip>
          <a:stretch>
            <a:fillRect/>
          </a:stretch>
        </p:blipFill>
        <p:spPr>
          <a:xfrm>
            <a:off x="4811563" y="1308100"/>
            <a:ext cx="4038601" cy="3252848"/>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If so many banks failed, how could depositor losses have been so limited?:…"/>
          <p:cNvSpPr txBox="1"/>
          <p:nvPr/>
        </p:nvSpPr>
        <p:spPr>
          <a:xfrm>
            <a:off x="277663" y="1270000"/>
            <a:ext cx="4533901"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93192">
              <a:spcBef>
                <a:spcPts val="1000"/>
              </a:spcBef>
              <a:defRPr b="1" sz="2580">
                <a:solidFill>
                  <a:srgbClr val="000080"/>
                </a:solidFill>
                <a:latin typeface="+mj-lt"/>
                <a:ea typeface="+mj-ea"/>
                <a:cs typeface="+mj-cs"/>
                <a:sym typeface="Helvetica"/>
              </a:defRPr>
            </a:pPr>
            <a:r>
              <a:t>If so many banks failed, how could depositor losses have been so limited?:</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An analogy: 	 </a:t>
            </a:r>
          </a:p>
          <a:p>
            <a:pPr lvl="1" marL="688085" indent="-294893" defTabSz="393192">
              <a:spcBef>
                <a:spcPts val="1000"/>
              </a:spcBef>
              <a:buSzPct val="100000"/>
              <a:buFont typeface="Arial"/>
              <a:buChar char="•"/>
              <a:defRPr sz="2064">
                <a:latin typeface="Times New Roman"/>
                <a:ea typeface="Times New Roman"/>
                <a:cs typeface="Times New Roman"/>
                <a:sym typeface="Times New Roman"/>
              </a:defRPr>
            </a:pPr>
            <a:r>
              <a:t>In societies with high infant mortality rates</a:t>
            </a:r>
          </a:p>
          <a:p>
            <a:pPr lvl="1" marL="688085" indent="-294893" defTabSz="393192">
              <a:spcBef>
                <a:spcPts val="1000"/>
              </a:spcBef>
              <a:buSzPct val="100000"/>
              <a:buFont typeface="Arial"/>
              <a:buChar char="•"/>
              <a:defRPr sz="2064">
                <a:latin typeface="Times New Roman"/>
                <a:ea typeface="Times New Roman"/>
                <a:cs typeface="Times New Roman"/>
                <a:sym typeface="Times New Roman"/>
              </a:defRPr>
            </a:pPr>
            <a:r>
              <a:t>The life expectancy of the average adult is relatively long</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Most “life experience” is that of long-lived individuals.  </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Many banks were entering and exiting</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Most bank experience was with long-lived institutions</a:t>
            </a:r>
          </a:p>
        </p:txBody>
      </p:sp>
      <p:sp>
        <p:nvSpPr>
          <p:cNvPr id="162" name="Time vs Sample Averages"/>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352043">
              <a:defRPr b="1" sz="5390">
                <a:solidFill>
                  <a:srgbClr val="000080"/>
                </a:solidFill>
                <a:latin typeface="+mj-lt"/>
                <a:ea typeface="+mj-ea"/>
                <a:cs typeface="+mj-cs"/>
                <a:sym typeface="Helvetica"/>
              </a:defRPr>
            </a:lvl1pPr>
          </a:lstStyle>
          <a:p>
            <a:pPr/>
            <a:r>
              <a:t>Time vs Sample Averages</a:t>
            </a:r>
          </a:p>
        </p:txBody>
      </p:sp>
      <p:sp>
        <p:nvSpPr>
          <p:cNvPr id="163"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64" name="Image" descr="Image"/>
          <p:cNvPicPr>
            <a:picLocks noChangeAspect="1"/>
          </p:cNvPicPr>
          <p:nvPr/>
        </p:nvPicPr>
        <p:blipFill>
          <a:blip r:embed="rId2">
            <a:extLst/>
          </a:blip>
          <a:stretch>
            <a:fillRect/>
          </a:stretch>
        </p:blipFill>
        <p:spPr>
          <a:xfrm>
            <a:off x="4811563" y="4560947"/>
            <a:ext cx="4038601" cy="1778590"/>
          </a:xfrm>
          <a:prstGeom prst="rect">
            <a:avLst/>
          </a:prstGeom>
          <a:ln w="12700">
            <a:miter lim="400000"/>
          </a:ln>
        </p:spPr>
      </p:pic>
      <p:pic>
        <p:nvPicPr>
          <p:cNvPr id="165" name="Content Placeholder 5" descr="Content Placeholder 5"/>
          <p:cNvPicPr>
            <a:picLocks noChangeAspect="1"/>
          </p:cNvPicPr>
          <p:nvPr/>
        </p:nvPicPr>
        <p:blipFill>
          <a:blip r:embed="rId3">
            <a:extLst/>
          </a:blip>
          <a:stretch>
            <a:fillRect/>
          </a:stretch>
        </p:blipFill>
        <p:spPr>
          <a:xfrm>
            <a:off x="4811563" y="1308100"/>
            <a:ext cx="4038601" cy="3252848"/>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 name="Readings"/>
          <p:cNvSpPr txBox="1"/>
          <p:nvPr>
            <p:ph type="title" idx="4294967295"/>
          </p:nvPr>
        </p:nvSpPr>
        <p:spPr>
          <a:xfrm>
            <a:off x="444500" y="0"/>
            <a:ext cx="8255000" cy="1587501"/>
          </a:xfrm>
          <a:prstGeom prst="rect">
            <a:avLst/>
          </a:prstGeom>
        </p:spPr>
        <p:txBody>
          <a:bodyPr>
            <a:normAutofit fontScale="100000" lnSpcReduction="0"/>
          </a:bodyPr>
          <a:lstStyle>
            <a:lvl1pPr>
              <a:lnSpc>
                <a:spcPts val="11600"/>
              </a:lnSpc>
              <a:defRPr sz="8000">
                <a:latin typeface="+mj-lt"/>
                <a:ea typeface="+mj-ea"/>
                <a:cs typeface="+mj-cs"/>
                <a:sym typeface="Helvetica"/>
              </a:defRPr>
            </a:lvl1pPr>
          </a:lstStyle>
          <a:p>
            <a:pPr/>
            <a:r>
              <a:t>Readings</a:t>
            </a:r>
          </a:p>
        </p:txBody>
      </p:sp>
      <p:sp>
        <p:nvSpPr>
          <p:cNvPr id="67" name="Naomi Lamoreaux (1986): Banks, Kinship, and Economic Development: The New England Case &lt;http://www.jstor.org/stable/2121478&gt;…"/>
          <p:cNvSpPr txBox="1"/>
          <p:nvPr>
            <p:ph type="body" idx="4294967295"/>
          </p:nvPr>
        </p:nvSpPr>
        <p:spPr>
          <a:xfrm>
            <a:off x="444500" y="1587500"/>
            <a:ext cx="8255000" cy="4762500"/>
          </a:xfrm>
          <a:prstGeom prst="rect">
            <a:avLst/>
          </a:prstGeom>
        </p:spPr>
        <p:txBody>
          <a:bodyPr>
            <a:normAutofit fontScale="100000" lnSpcReduction="0"/>
          </a:bodyPr>
          <a:lstStyle/>
          <a:p>
            <a:pPr marL="277748" indent="-277748" defTabSz="370331">
              <a:lnSpc>
                <a:spcPts val="4200"/>
              </a:lnSpc>
              <a:spcBef>
                <a:spcPts val="900"/>
              </a:spcBef>
              <a:defRPr sz="1944">
                <a:latin typeface="Times New Roman"/>
                <a:ea typeface="Times New Roman"/>
                <a:cs typeface="Times New Roman"/>
                <a:sym typeface="Times New Roman"/>
              </a:defRPr>
            </a:pPr>
            <a:r>
              <a:rPr b="1"/>
              <a:t>Naomi Lamoreaux</a:t>
            </a:r>
            <a:r>
              <a:t> (1986): </a:t>
            </a:r>
            <a:r>
              <a:rPr i="1"/>
              <a:t>Banks, Kinship, and Economic Development: The New England Case</a:t>
            </a:r>
            <a:r>
              <a:t> &lt;</a:t>
            </a:r>
            <a:r>
              <a:rPr u="sng">
                <a:solidFill>
                  <a:srgbClr val="0000FF"/>
                </a:solidFill>
                <a:uFill>
                  <a:solidFill>
                    <a:srgbClr val="0000FF"/>
                  </a:solidFill>
                </a:uFill>
                <a:hlinkClick r:id="rId2" invalidUrl="" action="" tgtFrame="" tooltip="" history="1" highlightClick="0" endSnd="0"/>
              </a:rPr>
              <a:t>http://www.jstor.org/stable/2121478</a:t>
            </a:r>
            <a:r>
              <a:t>&gt;</a:t>
            </a:r>
          </a:p>
          <a:p>
            <a:pPr marL="277748" indent="-277748" defTabSz="370331">
              <a:lnSpc>
                <a:spcPts val="4200"/>
              </a:lnSpc>
              <a:spcBef>
                <a:spcPts val="900"/>
              </a:spcBef>
              <a:defRPr sz="1944">
                <a:latin typeface="Times New Roman"/>
                <a:ea typeface="Times New Roman"/>
                <a:cs typeface="Times New Roman"/>
                <a:sym typeface="Times New Roman"/>
              </a:defRPr>
            </a:pPr>
            <a:r>
              <a:rPr b="1"/>
              <a:t>Lance E. Davis</a:t>
            </a:r>
            <a:r>
              <a:t> (1965): </a:t>
            </a:r>
            <a:r>
              <a:rPr i="1"/>
              <a:t>The Investment Market, 1870-1914: The Evolution of a National Market</a:t>
            </a:r>
            <a:r>
              <a:t> &lt;</a:t>
            </a:r>
            <a:r>
              <a:rPr u="sng">
                <a:solidFill>
                  <a:srgbClr val="0000FF"/>
                </a:solidFill>
                <a:uFill>
                  <a:solidFill>
                    <a:srgbClr val="0000FF"/>
                  </a:solidFill>
                </a:uFill>
                <a:hlinkClick r:id="rId3" invalidUrl="" action="" tgtFrame="" tooltip="" history="1" highlightClick="0" endSnd="0"/>
              </a:rPr>
              <a:t>http://www.jstor.org/stable/2116175</a:t>
            </a:r>
            <a:r>
              <a:t>&gt;</a:t>
            </a:r>
          </a:p>
          <a:p>
            <a:pPr marL="277748" indent="-277748" defTabSz="370331">
              <a:lnSpc>
                <a:spcPts val="4200"/>
              </a:lnSpc>
              <a:spcBef>
                <a:spcPts val="900"/>
              </a:spcBef>
              <a:defRPr sz="1944">
                <a:latin typeface="Times New Roman"/>
                <a:ea typeface="Times New Roman"/>
                <a:cs typeface="Times New Roman"/>
                <a:sym typeface="Times New Roman"/>
              </a:defRPr>
            </a:pPr>
            <a:r>
              <a:rPr b="1"/>
              <a:t>Jeremy Edwards and Sheilagh Ogilvie</a:t>
            </a:r>
            <a:r>
              <a:t> (1996): </a:t>
            </a:r>
            <a:r>
              <a:rPr i="1"/>
              <a:t>Universal Banks and German Industrialization: A Reappraisal</a:t>
            </a:r>
            <a:r>
              <a:t> &lt;</a:t>
            </a:r>
            <a:r>
              <a:rPr u="sng">
                <a:solidFill>
                  <a:srgbClr val="0000FF"/>
                </a:solidFill>
                <a:uFill>
                  <a:solidFill>
                    <a:srgbClr val="0000FF"/>
                  </a:solidFill>
                </a:uFill>
                <a:hlinkClick r:id="rId4" invalidUrl="" action="" tgtFrame="" tooltip="" history="1" highlightClick="0" endSnd="0"/>
              </a:rPr>
              <a:t>http://onlinelibrary.wiley.com/doi/10.1111/j.1468-0289.1996.tb00576.x/abstract</a:t>
            </a:r>
            <a:r>
              <a:t>&gt; </a:t>
            </a:r>
          </a:p>
          <a:p>
            <a:pPr marL="277748" indent="-277748" defTabSz="370331">
              <a:lnSpc>
                <a:spcPts val="4200"/>
              </a:lnSpc>
              <a:spcBef>
                <a:spcPts val="900"/>
              </a:spcBef>
              <a:defRPr sz="1944">
                <a:latin typeface="Times New Roman"/>
                <a:ea typeface="Times New Roman"/>
                <a:cs typeface="Times New Roman"/>
                <a:sym typeface="Times New Roman"/>
              </a:defRPr>
            </a:pPr>
            <a:r>
              <a:rPr b="1"/>
              <a:t>Carmen Reinhart and Kenneth Rogoff</a:t>
            </a:r>
            <a:r>
              <a:t> (2013): </a:t>
            </a:r>
            <a:r>
              <a:rPr i="1"/>
              <a:t>Financial and Sovereign Debt Crises: Some Lessons Learned and Those Forgotten</a:t>
            </a:r>
            <a:r>
              <a:t> &lt;</a:t>
            </a:r>
            <a:r>
              <a:rPr u="sng">
                <a:solidFill>
                  <a:srgbClr val="0000FF"/>
                </a:solidFill>
                <a:uFill>
                  <a:solidFill>
                    <a:srgbClr val="0000FF"/>
                  </a:solidFill>
                </a:uFill>
                <a:hlinkClick r:id="rId5" invalidUrl="" action="" tgtFrame="" tooltip="" history="1" highlightClick="0" endSnd="0"/>
              </a:rPr>
              <a:t>http://www.imf.org/external/pubs/cat/longres.aspx?sk=41173.0</a:t>
            </a:r>
            <a:r>
              <a:t>&gt;</a:t>
            </a:r>
          </a:p>
          <a:p>
            <a:pPr marL="277748" indent="-277748" defTabSz="370331">
              <a:lnSpc>
                <a:spcPts val="4200"/>
              </a:lnSpc>
              <a:spcBef>
                <a:spcPts val="900"/>
              </a:spcBef>
              <a:defRPr sz="1944">
                <a:latin typeface="Times New Roman"/>
                <a:ea typeface="Times New Roman"/>
                <a:cs typeface="Times New Roman"/>
                <a:sym typeface="Times New Roman"/>
              </a:defRPr>
            </a:pPr>
            <a:r>
              <a:rPr b="1"/>
              <a:t>Michael Bordo and Hugh Rockoff</a:t>
            </a:r>
            <a:r>
              <a:t> (1996): </a:t>
            </a:r>
            <a:r>
              <a:rPr i="1"/>
              <a:t>The Gold Standard as a “Good Housekeeping Seal of Approval”</a:t>
            </a:r>
            <a:r>
              <a:t> &lt;</a:t>
            </a:r>
            <a:r>
              <a:rPr u="sng">
                <a:solidFill>
                  <a:srgbClr val="0000FF"/>
                </a:solidFill>
                <a:uFill>
                  <a:solidFill>
                    <a:srgbClr val="0000FF"/>
                  </a:solidFill>
                </a:uFill>
                <a:hlinkClick r:id="rId6" invalidUrl="" action="" tgtFrame="" tooltip="" history="1" highlightClick="0" endSnd="0"/>
              </a:rPr>
              <a:t>https://www.jstor.org/stable/2123971</a:t>
            </a:r>
            <a:r>
              <a:t>&gt;</a:t>
            </a:r>
          </a:p>
          <a:p>
            <a:pPr marL="277748" indent="-277748" defTabSz="370331">
              <a:lnSpc>
                <a:spcPts val="4200"/>
              </a:lnSpc>
              <a:spcBef>
                <a:spcPts val="900"/>
              </a:spcBef>
              <a:defRPr sz="1944">
                <a:latin typeface="Times New Roman"/>
                <a:ea typeface="Times New Roman"/>
                <a:cs typeface="Times New Roman"/>
                <a:sym typeface="Times New Roman"/>
              </a:defRPr>
            </a:pPr>
            <a:r>
              <a:rPr b="1"/>
              <a:t>Warren Weber</a:t>
            </a:r>
            <a:r>
              <a:t> (2016): </a:t>
            </a:r>
            <a:r>
              <a:rPr i="1"/>
              <a:t>A Bitcoin Standard: Lessons from the Gold Standard </a:t>
            </a:r>
            <a:r>
              <a:t>&lt;</a:t>
            </a:r>
            <a:r>
              <a:rPr u="sng">
                <a:solidFill>
                  <a:srgbClr val="0000FF"/>
                </a:solidFill>
                <a:uFill>
                  <a:solidFill>
                    <a:srgbClr val="0000FF"/>
                  </a:solidFill>
                </a:uFill>
                <a:hlinkClick r:id="rId7" invalidUrl="" action="" tgtFrame="" tooltip="" history="1" highlightClick="0" endSnd="0"/>
              </a:rPr>
              <a:t>http://www.bankofcanada.ca/2016/03/staff-working-paper-2016-14/</a:t>
            </a:r>
            <a:r>
              <a:t>&gt;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Ager &amp; Spargoli:…"/>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93192">
              <a:spcBef>
                <a:spcPts val="1000"/>
              </a:spcBef>
              <a:defRPr b="1" sz="2580">
                <a:solidFill>
                  <a:srgbClr val="000080"/>
                </a:solidFill>
                <a:latin typeface="+mj-lt"/>
                <a:ea typeface="+mj-ea"/>
                <a:cs typeface="+mj-cs"/>
                <a:sym typeface="Helvetica"/>
              </a:defRPr>
            </a:pPr>
            <a:r>
              <a:t>Ager &amp; Spargoli: 	 </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Traditional vs. revisionists tells us little about the efficiency effects and impact of free banking.</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So how might you go about “testing for” efficiency?</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You might attempt to exploit the fact that not all states adopted free banking laws.</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You might then attempt to test whether industry (or specifically industries more reliant on external finance grew faster in free banking) states</a:t>
            </a:r>
          </a:p>
        </p:txBody>
      </p:sp>
      <p:sp>
        <p:nvSpPr>
          <p:cNvPr id="168" name="So How Important Was “Free Banking”?"/>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46888">
              <a:defRPr b="1" sz="3780">
                <a:solidFill>
                  <a:srgbClr val="000080"/>
                </a:solidFill>
                <a:latin typeface="+mj-lt"/>
                <a:ea typeface="+mj-ea"/>
                <a:cs typeface="+mj-cs"/>
                <a:sym typeface="Helvetica"/>
              </a:defRPr>
            </a:lvl1pPr>
          </a:lstStyle>
          <a:p>
            <a:pPr/>
            <a:r>
              <a:t>So How Important Was “Free Banking”?</a:t>
            </a:r>
          </a:p>
        </p:txBody>
      </p:sp>
      <p:sp>
        <p:nvSpPr>
          <p:cNvPr id="169"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70" name="Picture 2" descr="Picture 2"/>
          <p:cNvPicPr>
            <a:picLocks noChangeAspect="1"/>
          </p:cNvPicPr>
          <p:nvPr/>
        </p:nvPicPr>
        <p:blipFill>
          <a:blip r:embed="rId2">
            <a:extLst/>
          </a:blip>
          <a:stretch>
            <a:fillRect/>
          </a:stretch>
        </p:blipFill>
        <p:spPr>
          <a:xfrm>
            <a:off x="4697542" y="1270000"/>
            <a:ext cx="4152622" cy="5403533"/>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They found that free banking had a surprisingly large depression effect:…"/>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38911">
              <a:spcBef>
                <a:spcPts val="1100"/>
              </a:spcBef>
              <a:defRPr b="1" sz="2880">
                <a:solidFill>
                  <a:srgbClr val="000080"/>
                </a:solidFill>
                <a:latin typeface="+mj-lt"/>
                <a:ea typeface="+mj-ea"/>
                <a:cs typeface="+mj-cs"/>
                <a:sym typeface="Helvetica"/>
              </a:defRPr>
            </a:pPr>
            <a:r>
              <a:t>They found that free banking had a surprisingly large depression effect:</a:t>
            </a:r>
          </a:p>
          <a:p>
            <a:pPr marL="329183" indent="-329183" defTabSz="438911">
              <a:spcBef>
                <a:spcPts val="1100"/>
              </a:spcBef>
              <a:buSzPct val="100000"/>
              <a:buFont typeface="Arial"/>
              <a:buChar char="•"/>
              <a:defRPr sz="2304">
                <a:latin typeface="Times New Roman"/>
                <a:ea typeface="Times New Roman"/>
                <a:cs typeface="Times New Roman"/>
                <a:sym typeface="Times New Roman"/>
              </a:defRPr>
            </a:pPr>
            <a:r>
              <a:t>But obvious problems:</a:t>
            </a:r>
          </a:p>
          <a:p>
            <a:pPr lvl="1" marL="768095" indent="-329183" defTabSz="438911">
              <a:spcBef>
                <a:spcPts val="1100"/>
              </a:spcBef>
              <a:buSzPct val="100000"/>
              <a:buFont typeface="Arial"/>
              <a:buChar char="•"/>
              <a:defRPr sz="2304">
                <a:latin typeface="Times New Roman"/>
                <a:ea typeface="Times New Roman"/>
                <a:cs typeface="Times New Roman"/>
                <a:sym typeface="Times New Roman"/>
              </a:defRPr>
            </a:pPr>
            <a:r>
              <a:t>Small number of observations</a:t>
            </a:r>
          </a:p>
          <a:p>
            <a:pPr lvl="1" marL="768095" indent="-329183" defTabSz="438911">
              <a:spcBef>
                <a:spcPts val="1100"/>
              </a:spcBef>
              <a:buSzPct val="100000"/>
              <a:buFont typeface="Arial"/>
              <a:buChar char="•"/>
              <a:defRPr sz="2304">
                <a:latin typeface="Times New Roman"/>
                <a:ea typeface="Times New Roman"/>
                <a:cs typeface="Times New Roman"/>
                <a:sym typeface="Times New Roman"/>
              </a:defRPr>
            </a:pPr>
            <a:r>
              <a:t>Not everything else was equal (or observable)</a:t>
            </a:r>
          </a:p>
          <a:p>
            <a:pPr lvl="1" marL="768095" indent="-329183" defTabSz="438911">
              <a:spcBef>
                <a:spcPts val="1100"/>
              </a:spcBef>
              <a:buSzPct val="100000"/>
              <a:buFont typeface="Arial"/>
              <a:buChar char="•"/>
              <a:defRPr sz="2304">
                <a:latin typeface="Times New Roman"/>
                <a:ea typeface="Times New Roman"/>
                <a:cs typeface="Times New Roman"/>
                <a:sym typeface="Times New Roman"/>
              </a:defRPr>
            </a:pPr>
            <a:r>
              <a:t>The adoption of free banking was not random</a:t>
            </a:r>
          </a:p>
        </p:txBody>
      </p:sp>
      <p:sp>
        <p:nvSpPr>
          <p:cNvPr id="173" name="Obvious Problems with Their Findings"/>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46888">
              <a:defRPr b="1" sz="3780">
                <a:solidFill>
                  <a:srgbClr val="000080"/>
                </a:solidFill>
                <a:latin typeface="+mj-lt"/>
                <a:ea typeface="+mj-ea"/>
                <a:cs typeface="+mj-cs"/>
                <a:sym typeface="Helvetica"/>
              </a:defRPr>
            </a:lvl1pPr>
          </a:lstStyle>
          <a:p>
            <a:pPr/>
            <a:r>
              <a:t>Obvious Problems with Their Findings</a:t>
            </a:r>
          </a:p>
        </p:txBody>
      </p:sp>
      <p:sp>
        <p:nvSpPr>
          <p:cNvPr id="174"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75" name="Picture 2" descr="Picture 2"/>
          <p:cNvPicPr>
            <a:picLocks noChangeAspect="1"/>
          </p:cNvPicPr>
          <p:nvPr/>
        </p:nvPicPr>
        <p:blipFill>
          <a:blip r:embed="rId2">
            <a:extLst/>
          </a:blip>
          <a:stretch>
            <a:fillRect/>
          </a:stretch>
        </p:blipFill>
        <p:spPr>
          <a:xfrm>
            <a:off x="4697542" y="1270000"/>
            <a:ext cx="4152622" cy="5403533"/>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Lance Davis’s Classic Article:…"/>
          <p:cNvSpPr txBox="1"/>
          <p:nvPr/>
        </p:nvSpPr>
        <p:spPr>
          <a:xfrm>
            <a:off x="277663" y="1270000"/>
            <a:ext cx="4038601"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38327">
              <a:spcBef>
                <a:spcPts val="800"/>
              </a:spcBef>
              <a:defRPr b="1" sz="2220">
                <a:solidFill>
                  <a:srgbClr val="000080"/>
                </a:solidFill>
                <a:latin typeface="+mj-lt"/>
                <a:ea typeface="+mj-ea"/>
                <a:cs typeface="+mj-cs"/>
                <a:sym typeface="Helvetica"/>
              </a:defRPr>
            </a:pPr>
            <a:r>
              <a:t>Lance Davis’s Classic Article:</a:t>
            </a:r>
          </a:p>
          <a:p>
            <a:pPr marL="253745" indent="-253745" defTabSz="338327">
              <a:spcBef>
                <a:spcPts val="800"/>
              </a:spcBef>
              <a:buSzPct val="100000"/>
              <a:buFont typeface="Arial"/>
              <a:buChar char="•"/>
              <a:defRPr sz="1776">
                <a:latin typeface="Times New Roman"/>
                <a:ea typeface="Times New Roman"/>
                <a:cs typeface="Times New Roman"/>
                <a:sym typeface="Times New Roman"/>
              </a:defRPr>
            </a:pPr>
            <a:r>
              <a:t>Especially appropriate for the 19th century United States   </a:t>
            </a:r>
          </a:p>
          <a:p>
            <a:pPr marL="253745" indent="-253745" defTabSz="338327">
              <a:spcBef>
                <a:spcPts val="800"/>
              </a:spcBef>
              <a:buSzPct val="100000"/>
              <a:buFont typeface="Arial"/>
              <a:buChar char="•"/>
              <a:defRPr sz="1776">
                <a:latin typeface="Times New Roman"/>
                <a:ea typeface="Times New Roman"/>
                <a:cs typeface="Times New Roman"/>
                <a:sym typeface="Times New Roman"/>
              </a:defRPr>
            </a:pPr>
            <a:r>
              <a:t>Computing interest rate differentials across space</a:t>
            </a:r>
          </a:p>
          <a:p>
            <a:pPr marL="253745" indent="-253745" defTabSz="338327">
              <a:spcBef>
                <a:spcPts val="800"/>
              </a:spcBef>
              <a:buSzPct val="100000"/>
              <a:buFont typeface="Arial"/>
              <a:buChar char="•"/>
              <a:defRPr sz="1776">
                <a:latin typeface="Times New Roman"/>
                <a:ea typeface="Times New Roman"/>
                <a:cs typeface="Times New Roman"/>
                <a:sym typeface="Times New Roman"/>
              </a:defRPr>
            </a:pPr>
            <a:r>
              <a:t>Commercial paper was the preferred instrument for shifting funds across regions and creating a national capital market</a:t>
            </a:r>
          </a:p>
          <a:p>
            <a:pPr marL="253745" indent="-253745" defTabSz="338327">
              <a:spcBef>
                <a:spcPts val="800"/>
              </a:spcBef>
              <a:buSzPct val="100000"/>
              <a:buFont typeface="Arial"/>
              <a:buChar char="•"/>
              <a:defRPr sz="1776">
                <a:latin typeface="Times New Roman"/>
                <a:ea typeface="Times New Roman"/>
                <a:cs typeface="Times New Roman"/>
                <a:sym typeface="Times New Roman"/>
              </a:defRPr>
            </a:pPr>
            <a:r>
              <a:t>Capital markets were not well integrated </a:t>
            </a:r>
          </a:p>
          <a:p>
            <a:pPr marL="253745" indent="-253745" defTabSz="338327">
              <a:spcBef>
                <a:spcPts val="800"/>
              </a:spcBef>
              <a:buSzPct val="100000"/>
              <a:buFont typeface="Arial"/>
              <a:buChar char="•"/>
              <a:defRPr sz="1776">
                <a:latin typeface="Times New Roman"/>
                <a:ea typeface="Times New Roman"/>
                <a:cs typeface="Times New Roman"/>
                <a:sym typeface="Times New Roman"/>
              </a:defRPr>
            </a:pPr>
            <a:r>
              <a:t>But they then became progressively better stitched together</a:t>
            </a:r>
          </a:p>
          <a:p>
            <a:pPr lvl="1" marL="592073" indent="-253745" defTabSz="338327">
              <a:spcBef>
                <a:spcPts val="800"/>
              </a:spcBef>
              <a:buSzPct val="100000"/>
              <a:buFont typeface="Arial"/>
              <a:buChar char="•"/>
              <a:defRPr sz="1776">
                <a:latin typeface="Times New Roman"/>
                <a:ea typeface="Times New Roman"/>
                <a:cs typeface="Times New Roman"/>
                <a:sym typeface="Times New Roman"/>
              </a:defRPr>
            </a:pPr>
            <a:r>
              <a:t>Although the South remained notably less integrated</a:t>
            </a:r>
          </a:p>
        </p:txBody>
      </p:sp>
      <p:sp>
        <p:nvSpPr>
          <p:cNvPr id="178" name="You Might Use Regional Integration as a Measure of Market Efficiency"/>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46888">
              <a:defRPr b="1" sz="3780">
                <a:solidFill>
                  <a:srgbClr val="800000"/>
                </a:solidFill>
                <a:latin typeface="+mj-lt"/>
                <a:ea typeface="+mj-ea"/>
                <a:cs typeface="+mj-cs"/>
                <a:sym typeface="Helvetica"/>
              </a:defRPr>
            </a:lvl1pPr>
          </a:lstStyle>
          <a:p>
            <a:pPr/>
            <a:r>
              <a:t>You Might Use Regional Integration as a Measure of Market Efficiency</a:t>
            </a:r>
          </a:p>
        </p:txBody>
      </p:sp>
      <p:sp>
        <p:nvSpPr>
          <p:cNvPr id="179"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80" name="Content Placeholder 5" descr="Content Placeholder 5"/>
          <p:cNvPicPr>
            <a:picLocks noChangeAspect="1"/>
          </p:cNvPicPr>
          <p:nvPr/>
        </p:nvPicPr>
        <p:blipFill>
          <a:blip r:embed="rId2">
            <a:extLst/>
          </a:blip>
          <a:stretch>
            <a:fillRect/>
          </a:stretch>
        </p:blipFill>
        <p:spPr>
          <a:xfrm>
            <a:off x="4316263" y="1270000"/>
            <a:ext cx="4533901" cy="4132992"/>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Raw interest rates need to be adjusted:…"/>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93192">
              <a:spcBef>
                <a:spcPts val="1000"/>
              </a:spcBef>
              <a:defRPr b="1" sz="2580">
                <a:solidFill>
                  <a:srgbClr val="000080"/>
                </a:solidFill>
                <a:latin typeface="+mj-lt"/>
                <a:ea typeface="+mj-ea"/>
                <a:cs typeface="+mj-cs"/>
                <a:sym typeface="Helvetica"/>
              </a:defRPr>
            </a:pPr>
            <a:r>
              <a:t>Raw interest rates need to be adjusted:</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For risk: Barry Eichengreen, “Mortgage Interest Rates in the Populist Era”; Howard Bodenhorn, “A More Perfect Union: Regional Interest Rate Differentials in the United States”)</a:t>
            </a:r>
          </a:p>
          <a:p>
            <a:pPr marL="294893" indent="-294893" defTabSz="393192">
              <a:spcBef>
                <a:spcPts val="1000"/>
              </a:spcBef>
              <a:buSzPct val="100000"/>
              <a:buFont typeface="Arial"/>
              <a:buChar char="•"/>
              <a:defRPr sz="2064">
                <a:latin typeface="Times New Roman"/>
                <a:ea typeface="Times New Roman"/>
                <a:cs typeface="Times New Roman"/>
                <a:sym typeface="Times New Roman"/>
              </a:defRPr>
            </a:pPr>
            <a:r>
              <a:t>For regulatory barriers to entry resulting in market power: Richard Sylla, “Federal Policy, Banking Market Structure and Capital Mobilization in the United States, 1863-1913”</a:t>
            </a:r>
          </a:p>
        </p:txBody>
      </p:sp>
      <p:sp>
        <p:nvSpPr>
          <p:cNvPr id="183" name="Problems with Davis"/>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443484">
              <a:defRPr b="1" sz="6790">
                <a:solidFill>
                  <a:srgbClr val="000080"/>
                </a:solidFill>
                <a:latin typeface="+mj-lt"/>
                <a:ea typeface="+mj-ea"/>
                <a:cs typeface="+mj-cs"/>
                <a:sym typeface="Helvetica"/>
              </a:defRPr>
            </a:lvl1pPr>
          </a:lstStyle>
          <a:p>
            <a:pPr/>
            <a:r>
              <a:t>Problems with Davis</a:t>
            </a:r>
          </a:p>
        </p:txBody>
      </p:sp>
      <p:sp>
        <p:nvSpPr>
          <p:cNvPr id="184"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85" name="Content Placeholder 5" descr="Content Placeholder 5"/>
          <p:cNvPicPr>
            <a:picLocks noChangeAspect="1"/>
          </p:cNvPicPr>
          <p:nvPr/>
        </p:nvPicPr>
        <p:blipFill>
          <a:blip r:embed="rId2">
            <a:extLst/>
          </a:blip>
          <a:stretch>
            <a:fillRect/>
          </a:stretch>
        </p:blipFill>
        <p:spPr>
          <a:xfrm>
            <a:off x="4697542" y="1270000"/>
            <a:ext cx="4152622" cy="3785428"/>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The Civil War-Era National Banking Act:…"/>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15468">
              <a:spcBef>
                <a:spcPts val="800"/>
              </a:spcBef>
              <a:defRPr b="1" sz="2070">
                <a:solidFill>
                  <a:srgbClr val="000080"/>
                </a:solidFill>
                <a:latin typeface="+mj-lt"/>
                <a:ea typeface="+mj-ea"/>
                <a:cs typeface="+mj-cs"/>
                <a:sym typeface="Helvetica"/>
              </a:defRPr>
            </a:pPr>
            <a:r>
              <a:t>The Civil War-Era National Banking Act:</a:t>
            </a:r>
          </a:p>
          <a:p>
            <a:pPr marL="236600" indent="-236600" defTabSz="315468">
              <a:spcBef>
                <a:spcPts val="800"/>
              </a:spcBef>
              <a:buSzPct val="100000"/>
              <a:buFont typeface="Arial"/>
              <a:buChar char="•"/>
              <a:defRPr sz="1656">
                <a:latin typeface="Times New Roman"/>
                <a:ea typeface="Times New Roman"/>
                <a:cs typeface="Times New Roman"/>
                <a:sym typeface="Times New Roman"/>
              </a:defRPr>
            </a:pPr>
            <a:r>
              <a:t>A uniform national currency issued by national banks and backed by federal government bonds. </a:t>
            </a:r>
          </a:p>
          <a:p>
            <a:pPr marL="236600" indent="-236600" defTabSz="315468">
              <a:spcBef>
                <a:spcPts val="800"/>
              </a:spcBef>
              <a:buSzPct val="100000"/>
              <a:buFont typeface="Arial"/>
              <a:buChar char="•"/>
              <a:defRPr sz="1656">
                <a:latin typeface="Times New Roman"/>
                <a:ea typeface="Times New Roman"/>
                <a:cs typeface="Times New Roman"/>
                <a:sym typeface="Times New Roman"/>
              </a:defRPr>
            </a:pPr>
            <a:r>
              <a:t>A captive market for those federal government bonds.  </a:t>
            </a:r>
          </a:p>
          <a:p>
            <a:pPr marL="236600" indent="-236600" defTabSz="315468">
              <a:spcBef>
                <a:spcPts val="800"/>
              </a:spcBef>
              <a:buSzPct val="100000"/>
              <a:buFont typeface="Arial"/>
              <a:buChar char="•"/>
              <a:defRPr sz="1656">
                <a:latin typeface="Times New Roman"/>
                <a:ea typeface="Times New Roman"/>
                <a:cs typeface="Times New Roman"/>
                <a:sym typeface="Times New Roman"/>
              </a:defRPr>
            </a:pPr>
            <a:r>
              <a:t>National banks (now receiving a federal charter) were required to hold them.  A third of their capital had to be in government bonds.  In return, banks received national bank notes in the amount of 90 per cent of the value of the bonds</a:t>
            </a:r>
          </a:p>
          <a:p>
            <a:pPr marL="236600" indent="-236600" defTabSz="315468">
              <a:spcBef>
                <a:spcPts val="800"/>
              </a:spcBef>
              <a:buSzPct val="100000"/>
              <a:buFont typeface="Arial"/>
              <a:buChar char="•"/>
              <a:defRPr sz="1656">
                <a:latin typeface="Times New Roman"/>
                <a:ea typeface="Times New Roman"/>
                <a:cs typeface="Times New Roman"/>
                <a:sym typeface="Times New Roman"/>
              </a:defRPr>
            </a:pPr>
            <a:r>
              <a:t>High capital requirements for national banks</a:t>
            </a:r>
          </a:p>
          <a:p>
            <a:pPr marL="236600" indent="-236600" defTabSz="315468">
              <a:spcBef>
                <a:spcPts val="800"/>
              </a:spcBef>
              <a:buSzPct val="100000"/>
              <a:buFont typeface="Arial"/>
              <a:buChar char="•"/>
              <a:defRPr sz="1656">
                <a:latin typeface="Times New Roman"/>
                <a:ea typeface="Times New Roman"/>
                <a:cs typeface="Times New Roman"/>
                <a:sym typeface="Times New Roman"/>
              </a:defRPr>
            </a:pPr>
            <a:r>
              <a:t>State chartering was still possible, but notes issued by state banks were taxed, initially at a 2 percent and then at 10 percent</a:t>
            </a:r>
          </a:p>
        </p:txBody>
      </p:sp>
      <p:sp>
        <p:nvSpPr>
          <p:cNvPr id="188" name="Regulation Especially"/>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420623">
              <a:defRPr b="1" sz="6440">
                <a:solidFill>
                  <a:srgbClr val="000080"/>
                </a:solidFill>
                <a:latin typeface="+mj-lt"/>
                <a:ea typeface="+mj-ea"/>
                <a:cs typeface="+mj-cs"/>
                <a:sym typeface="Helvetica"/>
              </a:defRPr>
            </a:lvl1pPr>
          </a:lstStyle>
          <a:p>
            <a:pPr/>
            <a:r>
              <a:t>Regulation Especially</a:t>
            </a:r>
          </a:p>
        </p:txBody>
      </p:sp>
      <p:sp>
        <p:nvSpPr>
          <p:cNvPr id="189"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90" name="Content Placeholder 5" descr="Content Placeholder 5"/>
          <p:cNvPicPr>
            <a:picLocks noChangeAspect="1"/>
          </p:cNvPicPr>
          <p:nvPr/>
        </p:nvPicPr>
        <p:blipFill>
          <a:blip r:embed="rId2">
            <a:extLst/>
          </a:blip>
          <a:stretch>
            <a:fillRect/>
          </a:stretch>
        </p:blipFill>
        <p:spPr>
          <a:xfrm>
            <a:off x="4697542" y="1270000"/>
            <a:ext cx="4152622" cy="3785428"/>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If Sylla were right, and regulation was important?:…"/>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88620">
              <a:spcBef>
                <a:spcPts val="1000"/>
              </a:spcBef>
              <a:defRPr b="1" sz="2550">
                <a:solidFill>
                  <a:srgbClr val="000080"/>
                </a:solidFill>
                <a:latin typeface="+mj-lt"/>
                <a:ea typeface="+mj-ea"/>
                <a:cs typeface="+mj-cs"/>
                <a:sym typeface="Helvetica"/>
              </a:defRPr>
            </a:pPr>
            <a:r>
              <a:t>If Sylla were right, and regulation was important?:</a:t>
            </a:r>
          </a:p>
          <a:p>
            <a:pPr marL="291464" indent="-291464" defTabSz="388620">
              <a:spcBef>
                <a:spcPts val="1000"/>
              </a:spcBef>
              <a:buSzPct val="100000"/>
              <a:buFont typeface="Arial"/>
              <a:buChar char="•"/>
              <a:defRPr sz="2040">
                <a:latin typeface="Times New Roman"/>
                <a:ea typeface="Times New Roman"/>
                <a:cs typeface="Times New Roman"/>
                <a:sym typeface="Times New Roman"/>
              </a:defRPr>
            </a:pPr>
            <a:r>
              <a:t>We would expect smaller interest differentials before 1864, when the new higher capital requirements of the National Banking Act were adopted.</a:t>
            </a:r>
          </a:p>
          <a:p>
            <a:pPr marL="291464" indent="-291464" defTabSz="388620">
              <a:spcBef>
                <a:spcPts val="1000"/>
              </a:spcBef>
              <a:buSzPct val="100000"/>
              <a:buFont typeface="Arial"/>
              <a:buChar char="•"/>
              <a:defRPr sz="2040">
                <a:latin typeface="Times New Roman"/>
                <a:ea typeface="Times New Roman"/>
                <a:cs typeface="Times New Roman"/>
                <a:sym typeface="Times New Roman"/>
              </a:defRPr>
            </a:pPr>
            <a:r>
              <a:t>Constructing regional interest rate data for this earlier period is harder, since you have to go back to state banking reports, which are not uniform and standardized.  But it is not impossible.</a:t>
            </a:r>
          </a:p>
          <a:p>
            <a:pPr marL="291464" indent="-291464" defTabSz="388620">
              <a:spcBef>
                <a:spcPts val="1000"/>
              </a:spcBef>
              <a:buSzPct val="100000"/>
              <a:buFont typeface="Arial"/>
              <a:buChar char="•"/>
              <a:defRPr sz="2040">
                <a:latin typeface="Times New Roman"/>
                <a:ea typeface="Times New Roman"/>
                <a:cs typeface="Times New Roman"/>
                <a:sym typeface="Times New Roman"/>
              </a:defRPr>
            </a:pPr>
            <a:r>
              <a:t>And this, in fact, is what Bodenhorn and Rockoff subsequently found</a:t>
            </a:r>
          </a:p>
        </p:txBody>
      </p:sp>
      <p:sp>
        <p:nvSpPr>
          <p:cNvPr id="193" name="What Would We Expect to See?"/>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88036">
              <a:defRPr b="1" sz="4410">
                <a:solidFill>
                  <a:srgbClr val="000080"/>
                </a:solidFill>
                <a:latin typeface="+mj-lt"/>
                <a:ea typeface="+mj-ea"/>
                <a:cs typeface="+mj-cs"/>
                <a:sym typeface="Helvetica"/>
              </a:defRPr>
            </a:lvl1pPr>
          </a:lstStyle>
          <a:p>
            <a:pPr/>
            <a:r>
              <a:t>What Would We Expect to See?</a:t>
            </a:r>
          </a:p>
        </p:txBody>
      </p:sp>
      <p:sp>
        <p:nvSpPr>
          <p:cNvPr id="194"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95" name="Picture 2" descr="Picture 2"/>
          <p:cNvPicPr>
            <a:picLocks noChangeAspect="1"/>
          </p:cNvPicPr>
          <p:nvPr/>
        </p:nvPicPr>
        <p:blipFill>
          <a:blip r:embed="rId2">
            <a:extLst/>
          </a:blip>
          <a:stretch>
            <a:fillRect/>
          </a:stretch>
        </p:blipFill>
        <p:spPr>
          <a:xfrm>
            <a:off x="5189706" y="1270000"/>
            <a:ext cx="3660458" cy="5403533"/>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In this era, mainly not:…"/>
          <p:cNvSpPr txBox="1"/>
          <p:nvPr/>
        </p:nvSpPr>
        <p:spPr>
          <a:xfrm>
            <a:off x="277663" y="1270000"/>
            <a:ext cx="6913647"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74904">
              <a:spcBef>
                <a:spcPts val="900"/>
              </a:spcBef>
              <a:defRPr b="1" sz="2460">
                <a:solidFill>
                  <a:srgbClr val="000080"/>
                </a:solidFill>
                <a:latin typeface="+mj-lt"/>
                <a:ea typeface="+mj-ea"/>
                <a:cs typeface="+mj-cs"/>
                <a:sym typeface="Helvetica"/>
              </a:defRPr>
            </a:pPr>
            <a:r>
              <a:t>In this era, mainly not:</a:t>
            </a:r>
          </a:p>
          <a:p>
            <a:pPr marL="281177" indent="-281177" defTabSz="374904">
              <a:spcBef>
                <a:spcPts val="900"/>
              </a:spcBef>
              <a:buSzPct val="100000"/>
              <a:buFont typeface="Arial"/>
              <a:buChar char="•"/>
              <a:defRPr sz="1968">
                <a:latin typeface="Times New Roman"/>
                <a:ea typeface="Times New Roman"/>
                <a:cs typeface="Times New Roman"/>
                <a:sym typeface="Times New Roman"/>
              </a:defRPr>
            </a:pPr>
            <a:r>
              <a:t>Information and agency problems facing outsiders were severe</a:t>
            </a:r>
          </a:p>
          <a:p>
            <a:pPr marL="281177" indent="-281177" defTabSz="374904">
              <a:spcBef>
                <a:spcPts val="900"/>
              </a:spcBef>
              <a:buSzPct val="100000"/>
              <a:buFont typeface="Arial"/>
              <a:buChar char="•"/>
              <a:defRPr sz="1968">
                <a:latin typeface="Times New Roman"/>
                <a:ea typeface="Times New Roman"/>
                <a:cs typeface="Times New Roman"/>
                <a:sym typeface="Times New Roman"/>
              </a:defRPr>
            </a:pPr>
            <a:r>
              <a:t>Only a handful of joint stock companies—notably the Dutch and English East India Companies – succeeded in issuing shares.</a:t>
            </a:r>
          </a:p>
          <a:p>
            <a:pPr marL="281177" indent="-281177" defTabSz="374904">
              <a:spcBef>
                <a:spcPts val="900"/>
              </a:spcBef>
              <a:buSzPct val="100000"/>
              <a:buFont typeface="Arial"/>
              <a:buChar char="•"/>
              <a:defRPr sz="1968">
                <a:latin typeface="Times New Roman"/>
                <a:ea typeface="Times New Roman"/>
                <a:cs typeface="Times New Roman"/>
                <a:sym typeface="Times New Roman"/>
              </a:defRPr>
            </a:pPr>
            <a:r>
              <a:t>What prevented insiders from expropriating outsiders?  Agency problems were held in check by the fact that the goods could be observed when the ship docked on returning from the East Indies</a:t>
            </a:r>
          </a:p>
          <a:p>
            <a:pPr marL="281177" indent="-281177" defTabSz="374904">
              <a:spcBef>
                <a:spcPts val="900"/>
              </a:spcBef>
              <a:buSzPct val="100000"/>
              <a:buFont typeface="Arial"/>
              <a:buChar char="•"/>
              <a:defRPr sz="1968">
                <a:latin typeface="Times New Roman"/>
                <a:ea typeface="Times New Roman"/>
                <a:cs typeface="Times New Roman"/>
                <a:sym typeface="Times New Roman"/>
              </a:defRPr>
            </a:pPr>
            <a:r>
              <a:t>The Dutch Company was organized on a permanent basis in 1612. The Dutch Government granted the company articles of incorporation. The Company agreed to provide the government with regular accounting</a:t>
            </a:r>
          </a:p>
          <a:p>
            <a:pPr lvl="1" marL="656081" indent="-281177" defTabSz="374904">
              <a:spcBef>
                <a:spcPts val="900"/>
              </a:spcBef>
              <a:buSzPct val="100000"/>
              <a:buFont typeface="Arial"/>
              <a:buChar char="•"/>
              <a:defRPr sz="1968">
                <a:latin typeface="Times New Roman"/>
                <a:ea typeface="Times New Roman"/>
                <a:cs typeface="Times New Roman"/>
                <a:sym typeface="Times New Roman"/>
              </a:defRPr>
            </a:pPr>
            <a:r>
              <a:t>Permanent incorporation was reconciled with investors’ liquidity needs by allowing shareholders to trade shares in coffee houses and, eventually, on exchanges</a:t>
            </a:r>
          </a:p>
        </p:txBody>
      </p:sp>
      <p:sp>
        <p:nvSpPr>
          <p:cNvPr id="198" name="Securities Markets?"/>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a:defRPr b="1" sz="7000">
                <a:solidFill>
                  <a:srgbClr val="800000"/>
                </a:solidFill>
                <a:latin typeface="+mj-lt"/>
                <a:ea typeface="+mj-ea"/>
                <a:cs typeface="+mj-cs"/>
                <a:sym typeface="Helvetica"/>
              </a:defRPr>
            </a:lvl1pPr>
          </a:lstStyle>
          <a:p>
            <a:pPr/>
            <a:r>
              <a:t>Securities Markets?</a:t>
            </a:r>
          </a:p>
        </p:txBody>
      </p:sp>
      <p:sp>
        <p:nvSpPr>
          <p:cNvPr id="199"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200" name="Picture 2" descr="Picture 2"/>
          <p:cNvPicPr>
            <a:picLocks noChangeAspect="1"/>
          </p:cNvPicPr>
          <p:nvPr/>
        </p:nvPicPr>
        <p:blipFill>
          <a:blip r:embed="rId2">
            <a:extLst/>
          </a:blip>
          <a:stretch>
            <a:fillRect/>
          </a:stretch>
        </p:blipFill>
        <p:spPr>
          <a:xfrm>
            <a:off x="7191309" y="2996924"/>
            <a:ext cx="1765821" cy="1726925"/>
          </a:xfrm>
          <a:prstGeom prst="rect">
            <a:avLst/>
          </a:prstGeom>
          <a:ln w="12700">
            <a:miter lim="400000"/>
          </a:ln>
        </p:spPr>
      </p:pic>
      <p:pic>
        <p:nvPicPr>
          <p:cNvPr id="201" name="Picture 2" descr="Picture 2"/>
          <p:cNvPicPr>
            <a:picLocks noChangeAspect="1"/>
          </p:cNvPicPr>
          <p:nvPr/>
        </p:nvPicPr>
        <p:blipFill>
          <a:blip r:embed="rId2">
            <a:extLst/>
          </a:blip>
          <a:stretch>
            <a:fillRect/>
          </a:stretch>
        </p:blipFill>
        <p:spPr>
          <a:xfrm>
            <a:off x="7191309" y="1270000"/>
            <a:ext cx="1765821" cy="1726925"/>
          </a:xfrm>
          <a:prstGeom prst="rect">
            <a:avLst/>
          </a:prstGeom>
          <a:ln w="12700">
            <a:miter lim="400000"/>
          </a:ln>
        </p:spPr>
      </p:pic>
      <p:pic>
        <p:nvPicPr>
          <p:cNvPr id="202" name="Picture 2" descr="Picture 2"/>
          <p:cNvPicPr>
            <a:picLocks noChangeAspect="1"/>
          </p:cNvPicPr>
          <p:nvPr/>
        </p:nvPicPr>
        <p:blipFill>
          <a:blip r:embed="rId2">
            <a:extLst/>
          </a:blip>
          <a:stretch>
            <a:fillRect/>
          </a:stretch>
        </p:blipFill>
        <p:spPr>
          <a:xfrm>
            <a:off x="7191309" y="4723848"/>
            <a:ext cx="1765821" cy="1726926"/>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The English experimented—unhappily—with the corporate form in finance in the 1710s:…"/>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15468">
              <a:spcBef>
                <a:spcPts val="800"/>
              </a:spcBef>
              <a:defRPr b="1" sz="2070">
                <a:solidFill>
                  <a:srgbClr val="000080"/>
                </a:solidFill>
                <a:latin typeface="+mj-lt"/>
                <a:ea typeface="+mj-ea"/>
                <a:cs typeface="+mj-cs"/>
                <a:sym typeface="Helvetica"/>
              </a:defRPr>
            </a:pPr>
            <a:r>
              <a:t>The English experimented—unhappily—with the corporate form in finance in the 1710s:</a:t>
            </a:r>
          </a:p>
          <a:p>
            <a:pPr marL="236600" indent="-236600" defTabSz="315468">
              <a:spcBef>
                <a:spcPts val="800"/>
              </a:spcBef>
              <a:buSzPct val="100000"/>
              <a:buFont typeface="Arial"/>
              <a:buChar char="•"/>
              <a:defRPr sz="1656">
                <a:latin typeface="Times New Roman"/>
                <a:ea typeface="Times New Roman"/>
                <a:cs typeface="Times New Roman"/>
                <a:sym typeface="Times New Roman"/>
              </a:defRPr>
            </a:pPr>
            <a:r>
              <a:t>Incorporating their East India Company 1717 (but without that special accounting and government oversight)</a:t>
            </a:r>
          </a:p>
          <a:p>
            <a:pPr marL="236600" indent="-236600" defTabSz="315468">
              <a:spcBef>
                <a:spcPts val="800"/>
              </a:spcBef>
              <a:buSzPct val="100000"/>
              <a:buFont typeface="Arial"/>
              <a:buChar char="•"/>
              <a:defRPr sz="1656">
                <a:latin typeface="Times New Roman"/>
                <a:ea typeface="Times New Roman"/>
                <a:cs typeface="Times New Roman"/>
                <a:sym typeface="Times New Roman"/>
              </a:defRPr>
            </a:pPr>
            <a:r>
              <a:t>Other trading companies followed</a:t>
            </a:r>
          </a:p>
          <a:p>
            <a:pPr marL="236600" indent="-236600" defTabSz="315468">
              <a:spcBef>
                <a:spcPts val="800"/>
              </a:spcBef>
              <a:buSzPct val="100000"/>
              <a:buFont typeface="Arial"/>
              <a:buChar char="•"/>
              <a:defRPr sz="1656">
                <a:latin typeface="Times New Roman"/>
                <a:ea typeface="Times New Roman"/>
                <a:cs typeface="Times New Roman"/>
                <a:sym typeface="Times New Roman"/>
              </a:defRPr>
            </a:pPr>
            <a:r>
              <a:t>Notably the South Sea Company</a:t>
            </a:r>
          </a:p>
          <a:p>
            <a:pPr lvl="1" marL="552068" indent="-236600" defTabSz="315468">
              <a:spcBef>
                <a:spcPts val="800"/>
              </a:spcBef>
              <a:buSzPct val="100000"/>
              <a:buFont typeface="Arial"/>
              <a:buChar char="•"/>
              <a:defRPr sz="1656">
                <a:latin typeface="Times New Roman"/>
                <a:ea typeface="Times New Roman"/>
                <a:cs typeface="Times New Roman"/>
                <a:sym typeface="Times New Roman"/>
              </a:defRPr>
            </a:pPr>
            <a:r>
              <a:t>The South Sea Bubble (shares of the South Sea Company) in 1720 (shown at right)</a:t>
            </a:r>
          </a:p>
          <a:p>
            <a:pPr lvl="1" marL="552068" indent="-236600" defTabSz="315468">
              <a:spcBef>
                <a:spcPts val="800"/>
              </a:spcBef>
              <a:buSzPct val="100000"/>
              <a:buFont typeface="Arial"/>
              <a:buChar char="•"/>
              <a:defRPr sz="1656">
                <a:latin typeface="Times New Roman"/>
                <a:ea typeface="Times New Roman"/>
                <a:cs typeface="Times New Roman"/>
                <a:sym typeface="Times New Roman"/>
              </a:defRPr>
            </a:pPr>
            <a:r>
              <a:t>Leading to the Bubble Act, which banned the formation of joint stock companies, except on granting of a royal charter</a:t>
            </a:r>
          </a:p>
          <a:p>
            <a:pPr lvl="1" marL="552068" indent="-236600" defTabSz="315468">
              <a:spcBef>
                <a:spcPts val="800"/>
              </a:spcBef>
              <a:buSzPct val="100000"/>
              <a:buFont typeface="Arial"/>
              <a:buChar char="•"/>
              <a:defRPr sz="1656">
                <a:latin typeface="Times New Roman"/>
                <a:ea typeface="Times New Roman"/>
                <a:cs typeface="Times New Roman"/>
                <a:sym typeface="Times New Roman"/>
              </a:defRPr>
            </a:pPr>
            <a:r>
              <a:t>Again, suppressing the role of stock markets</a:t>
            </a:r>
          </a:p>
        </p:txBody>
      </p:sp>
      <p:sp>
        <p:nvSpPr>
          <p:cNvPr id="205" name="The South Sea Bubble"/>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406908">
              <a:defRPr b="1" sz="6230">
                <a:solidFill>
                  <a:srgbClr val="000080"/>
                </a:solidFill>
                <a:latin typeface="+mj-lt"/>
                <a:ea typeface="+mj-ea"/>
                <a:cs typeface="+mj-cs"/>
                <a:sym typeface="Helvetica"/>
              </a:defRPr>
            </a:lvl1pPr>
          </a:lstStyle>
          <a:p>
            <a:pPr/>
            <a:r>
              <a:t>The South Sea Bubble</a:t>
            </a:r>
          </a:p>
        </p:txBody>
      </p:sp>
      <p:sp>
        <p:nvSpPr>
          <p:cNvPr id="206"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207" name="Content Placeholder 7" descr="Content Placeholder 7"/>
          <p:cNvPicPr>
            <a:picLocks noChangeAspect="1"/>
          </p:cNvPicPr>
          <p:nvPr/>
        </p:nvPicPr>
        <p:blipFill>
          <a:blip r:embed="rId2">
            <a:extLst/>
          </a:blip>
          <a:stretch>
            <a:fillRect/>
          </a:stretch>
        </p:blipFill>
        <p:spPr>
          <a:xfrm>
            <a:off x="4697542" y="1270000"/>
            <a:ext cx="4152622" cy="5020897"/>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Bubble Act repealed in 1825:…"/>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890">
                <a:solidFill>
                  <a:srgbClr val="000080"/>
                </a:solidFill>
                <a:latin typeface="+mj-lt"/>
                <a:ea typeface="+mj-ea"/>
                <a:cs typeface="+mj-cs"/>
                <a:sym typeface="Helvetica"/>
              </a:defRPr>
            </a:pPr>
            <a:r>
              <a:t>Bubble Act repealed in 1825:</a:t>
            </a:r>
          </a:p>
          <a:p>
            <a:pPr marL="216026" indent="-216026" defTabSz="288036">
              <a:spcBef>
                <a:spcPts val="700"/>
              </a:spcBef>
              <a:buSzPct val="100000"/>
              <a:buFont typeface="Arial"/>
              <a:buChar char="•"/>
              <a:defRPr sz="1512">
                <a:latin typeface="Times New Roman"/>
                <a:ea typeface="Times New Roman"/>
                <a:cs typeface="Times New Roman"/>
                <a:sym typeface="Times New Roman"/>
              </a:defRPr>
            </a:pPr>
            <a:r>
              <a:t>In response to the need for more finance, or maybe because memories of the South Sea Bubble had faded.</a:t>
            </a:r>
          </a:p>
          <a:p>
            <a:pPr marL="216026" indent="-216026" defTabSz="288036">
              <a:spcBef>
                <a:spcPts val="700"/>
              </a:spcBef>
              <a:buSzPct val="100000"/>
              <a:buFont typeface="Arial"/>
              <a:buChar char="•"/>
              <a:defRPr sz="1512">
                <a:latin typeface="Times New Roman"/>
                <a:ea typeface="Times New Roman"/>
                <a:cs typeface="Times New Roman"/>
                <a:sym typeface="Times New Roman"/>
              </a:defRPr>
            </a:pPr>
            <a:r>
              <a:t>Stock markets then developed slowly over the course of the 19th century.</a:t>
            </a:r>
          </a:p>
          <a:p>
            <a:pPr marL="216026" indent="-216026" defTabSz="288036">
              <a:spcBef>
                <a:spcPts val="700"/>
              </a:spcBef>
              <a:buSzPct val="100000"/>
              <a:buFont typeface="Arial"/>
              <a:buChar char="•"/>
              <a:defRPr sz="1512">
                <a:latin typeface="Times New Roman"/>
                <a:ea typeface="Times New Roman"/>
                <a:cs typeface="Times New Roman"/>
                <a:sym typeface="Times New Roman"/>
              </a:defRPr>
            </a:pPr>
            <a:r>
              <a:t>But stock market capitalization remained limited (few nonfinancial corporations were able to issue shares).</a:t>
            </a:r>
          </a:p>
          <a:p>
            <a:pPr marL="216026" indent="-216026" defTabSz="288036">
              <a:spcBef>
                <a:spcPts val="700"/>
              </a:spcBef>
              <a:buSzPct val="100000"/>
              <a:buFont typeface="Arial"/>
              <a:buChar char="•"/>
              <a:defRPr sz="1512">
                <a:latin typeface="Times New Roman"/>
                <a:ea typeface="Times New Roman"/>
                <a:cs typeface="Times New Roman"/>
                <a:sym typeface="Times New Roman"/>
              </a:defRPr>
            </a:pPr>
            <a:r>
              <a:t>Mainly canal and railways, which had government sponsorship and tangible assets, making them relatively easy to monitor.</a:t>
            </a:r>
          </a:p>
          <a:p>
            <a:pPr marL="216026" indent="-216026" defTabSz="288036">
              <a:spcBef>
                <a:spcPts val="700"/>
              </a:spcBef>
              <a:buSzPct val="100000"/>
              <a:buFont typeface="Arial"/>
              <a:buChar char="•"/>
              <a:defRPr sz="1512">
                <a:latin typeface="Times New Roman"/>
                <a:ea typeface="Times New Roman"/>
                <a:cs typeface="Times New Roman"/>
                <a:sym typeface="Times New Roman"/>
              </a:defRPr>
            </a:pPr>
            <a:r>
              <a:t>Otherwise, equity stakes were held by insiders (partners), reflecting those same information and agency problems and high fixed costs of overcoming them.</a:t>
            </a:r>
          </a:p>
          <a:p>
            <a:pPr marL="216026" indent="-216026" defTabSz="288036">
              <a:spcBef>
                <a:spcPts val="700"/>
              </a:spcBef>
              <a:buSzPct val="100000"/>
              <a:buFont typeface="Arial"/>
              <a:buChar char="•"/>
              <a:defRPr sz="1512">
                <a:latin typeface="Times New Roman"/>
                <a:ea typeface="Times New Roman"/>
                <a:cs typeface="Times New Roman"/>
                <a:sym typeface="Times New Roman"/>
              </a:defRPr>
            </a:pPr>
            <a:r>
              <a:t>In the US, Pullman was essentially the only industrial corporation whose stock was actively traded on the NYSE prior to 1890 (maybe because of its association with the railways).</a:t>
            </a:r>
          </a:p>
        </p:txBody>
      </p:sp>
      <p:sp>
        <p:nvSpPr>
          <p:cNvPr id="210" name="The End of the Bubble Act"/>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347472">
              <a:defRPr b="1" sz="5320">
                <a:solidFill>
                  <a:srgbClr val="000080"/>
                </a:solidFill>
                <a:latin typeface="+mj-lt"/>
                <a:ea typeface="+mj-ea"/>
                <a:cs typeface="+mj-cs"/>
                <a:sym typeface="Helvetica"/>
              </a:defRPr>
            </a:lvl1pPr>
          </a:lstStyle>
          <a:p>
            <a:pPr/>
            <a:r>
              <a:t>The End of the Bubble Act</a:t>
            </a:r>
          </a:p>
        </p:txBody>
      </p:sp>
      <p:sp>
        <p:nvSpPr>
          <p:cNvPr id="211"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212" name="Content Placeholder 3" descr="Content Placeholder 3"/>
          <p:cNvPicPr>
            <a:picLocks noChangeAspect="1"/>
          </p:cNvPicPr>
          <p:nvPr/>
        </p:nvPicPr>
        <p:blipFill>
          <a:blip r:embed="rId2">
            <a:extLst/>
          </a:blip>
          <a:stretch>
            <a:fillRect/>
          </a:stretch>
        </p:blipFill>
        <p:spPr>
          <a:xfrm>
            <a:off x="4697542" y="1270000"/>
            <a:ext cx="4152622" cy="2076311"/>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We see companies in industries other than RR starting to float shares at the end of the 19th century:…"/>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24611">
              <a:spcBef>
                <a:spcPts val="800"/>
              </a:spcBef>
              <a:defRPr b="1" sz="2130">
                <a:solidFill>
                  <a:srgbClr val="000080"/>
                </a:solidFill>
                <a:latin typeface="+mj-lt"/>
                <a:ea typeface="+mj-ea"/>
                <a:cs typeface="+mj-cs"/>
                <a:sym typeface="Helvetica"/>
              </a:defRPr>
            </a:pPr>
            <a:r>
              <a:t>We see companies in industries other than RR starting to float shares at the end of the 19th century:</a:t>
            </a:r>
          </a:p>
          <a:p>
            <a:pPr marL="243458" indent="-243458" defTabSz="324611">
              <a:spcBef>
                <a:spcPts val="800"/>
              </a:spcBef>
              <a:buSzPct val="100000"/>
              <a:buFont typeface="Arial"/>
              <a:buChar char="•"/>
              <a:defRPr sz="1703">
                <a:latin typeface="Times New Roman"/>
                <a:ea typeface="Times New Roman"/>
                <a:cs typeface="Times New Roman"/>
                <a:sym typeface="Times New Roman"/>
              </a:defRPr>
            </a:pPr>
            <a:r>
              <a:t>As a result, it is said of institutional innovation: universal banks enter the stock underwriting business.</a:t>
            </a:r>
          </a:p>
          <a:p>
            <a:pPr marL="243458" indent="-243458" defTabSz="324611">
              <a:spcBef>
                <a:spcPts val="800"/>
              </a:spcBef>
              <a:buSzPct val="100000"/>
              <a:buFont typeface="Arial"/>
              <a:buChar char="•"/>
              <a:defRPr sz="1703">
                <a:latin typeface="Times New Roman"/>
                <a:ea typeface="Times New Roman"/>
                <a:cs typeface="Times New Roman"/>
                <a:sym typeface="Times New Roman"/>
              </a:defRPr>
            </a:pPr>
            <a:r>
              <a:t>(They advance money to the firm (after taking their commission), market the security at an IPO price, and use their reputations to credibly signal that the start-up is reputable (as these authors purport to show).</a:t>
            </a:r>
          </a:p>
          <a:p>
            <a:pPr marL="243458" indent="-243458" defTabSz="324611">
              <a:spcBef>
                <a:spcPts val="800"/>
              </a:spcBef>
              <a:buSzPct val="100000"/>
              <a:buFont typeface="Arial"/>
              <a:buChar char="•"/>
              <a:defRPr sz="1703">
                <a:latin typeface="Times New Roman"/>
                <a:ea typeface="Times New Roman"/>
                <a:cs typeface="Times New Roman"/>
                <a:sym typeface="Times New Roman"/>
              </a:defRPr>
            </a:pPr>
            <a:r>
              <a:t>(Is Edwards and Ogilvie compatible with this?)</a:t>
            </a:r>
          </a:p>
          <a:p>
            <a:pPr marL="243458" indent="-243458" defTabSz="324611">
              <a:spcBef>
                <a:spcPts val="800"/>
              </a:spcBef>
              <a:buSzPct val="100000"/>
              <a:buFont typeface="Arial"/>
              <a:buChar char="•"/>
              <a:defRPr sz="1703">
                <a:latin typeface="Times New Roman"/>
                <a:ea typeface="Times New Roman"/>
                <a:cs typeface="Times New Roman"/>
                <a:sym typeface="Times New Roman"/>
              </a:defRPr>
            </a:pPr>
            <a:r>
              <a:t>We see similar developments in the US, where investment banks play the underwriting role of universal banks</a:t>
            </a:r>
          </a:p>
        </p:txBody>
      </p:sp>
      <p:sp>
        <p:nvSpPr>
          <p:cNvPr id="215" name="Floating Bonds and Shares"/>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333756">
              <a:defRPr b="1" sz="5110">
                <a:solidFill>
                  <a:srgbClr val="000080"/>
                </a:solidFill>
                <a:latin typeface="+mj-lt"/>
                <a:ea typeface="+mj-ea"/>
                <a:cs typeface="+mj-cs"/>
                <a:sym typeface="Helvetica"/>
              </a:defRPr>
            </a:lvl1pPr>
          </a:lstStyle>
          <a:p>
            <a:pPr/>
            <a:r>
              <a:t>Floating Bonds and Shares</a:t>
            </a:r>
          </a:p>
        </p:txBody>
      </p:sp>
      <p:sp>
        <p:nvSpPr>
          <p:cNvPr id="216"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217" name="Picture 2" descr="Picture 2"/>
          <p:cNvPicPr>
            <a:picLocks noChangeAspect="1"/>
          </p:cNvPicPr>
          <p:nvPr/>
        </p:nvPicPr>
        <p:blipFill>
          <a:blip r:embed="rId2">
            <a:extLst/>
          </a:blip>
          <a:stretch>
            <a:fillRect/>
          </a:stretch>
        </p:blipFill>
        <p:spPr>
          <a:xfrm>
            <a:off x="4811563" y="1270000"/>
            <a:ext cx="4038601" cy="4419599"/>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Capital Markets: Background"/>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760">
                <a:latin typeface="+mj-lt"/>
                <a:ea typeface="+mj-ea"/>
                <a:cs typeface="+mj-cs"/>
                <a:sym typeface="Helvetica"/>
              </a:defRPr>
            </a:lvl1pPr>
          </a:lstStyle>
          <a:p>
            <a:pPr/>
            <a:r>
              <a:t>Capital Markets: Background</a:t>
            </a:r>
          </a:p>
        </p:txBody>
      </p:sp>
      <p:sp>
        <p:nvSpPr>
          <p:cNvPr id="70" name="Incentives for Using Capital Markets:…"/>
          <p:cNvSpPr txBox="1"/>
          <p:nvPr>
            <p:ph type="body" idx="4294967295"/>
          </p:nvPr>
        </p:nvSpPr>
        <p:spPr>
          <a:xfrm>
            <a:off x="277663" y="1270000"/>
            <a:ext cx="5080001" cy="5080000"/>
          </a:xfrm>
          <a:prstGeom prst="rect">
            <a:avLst/>
          </a:prstGeom>
        </p:spPr>
        <p:txBody>
          <a:bodyPr>
            <a:normAutofit fontScale="100000" lnSpcReduction="0"/>
          </a:bodyPr>
          <a:lstStyle/>
          <a:p>
            <a:pPr marL="0" indent="0">
              <a:spcBef>
                <a:spcPts val="1200"/>
              </a:spcBef>
              <a:buSzTx/>
              <a:buFontTx/>
              <a:buNone/>
              <a:defRPr b="1" sz="3000">
                <a:solidFill>
                  <a:srgbClr val="000080"/>
                </a:solidFill>
                <a:latin typeface="+mj-lt"/>
                <a:ea typeface="+mj-ea"/>
                <a:cs typeface="+mj-cs"/>
                <a:sym typeface="Helvetica"/>
              </a:defRPr>
            </a:pPr>
            <a:r>
              <a:t>Incentives for Using Capital Markets:</a:t>
            </a:r>
          </a:p>
          <a:p>
            <a:pPr marL="342899" indent="-342899">
              <a:spcBef>
                <a:spcPts val="1200"/>
              </a:spcBef>
              <a:defRPr sz="2400">
                <a:latin typeface="Times New Roman"/>
                <a:ea typeface="Times New Roman"/>
                <a:cs typeface="Times New Roman"/>
                <a:sym typeface="Times New Roman"/>
              </a:defRPr>
            </a:pPr>
            <a:r>
              <a:t>Normally one trades generalized purchasing power (which has an exchange value) for goods or services (which have a higher use value)</a:t>
            </a:r>
          </a:p>
          <a:p>
            <a:pPr marL="342899" indent="-342899">
              <a:spcBef>
                <a:spcPts val="1200"/>
              </a:spcBef>
              <a:defRPr sz="2400">
                <a:latin typeface="Times New Roman"/>
                <a:ea typeface="Times New Roman"/>
                <a:cs typeface="Times New Roman"/>
                <a:sym typeface="Times New Roman"/>
              </a:defRPr>
            </a:pPr>
            <a:r>
              <a:t>Capital markets are different: there you trade money-for-money</a:t>
            </a:r>
          </a:p>
          <a:p>
            <a:pPr marL="342899" indent="-342899">
              <a:spcBef>
                <a:spcPts val="1200"/>
              </a:spcBef>
              <a:defRPr sz="2400">
                <a:latin typeface="Times New Roman"/>
                <a:ea typeface="Times New Roman"/>
                <a:cs typeface="Times New Roman"/>
                <a:sym typeface="Times New Roman"/>
              </a:defRPr>
            </a:pPr>
            <a:r>
              <a:t>Where, then, is the win-win here?</a:t>
            </a:r>
          </a:p>
        </p:txBody>
      </p:sp>
      <p:pic>
        <p:nvPicPr>
          <p:cNvPr id="71" name="Image" descr="Image"/>
          <p:cNvPicPr>
            <a:picLocks noChangeAspect="1"/>
          </p:cNvPicPr>
          <p:nvPr/>
        </p:nvPicPr>
        <p:blipFill>
          <a:blip r:embed="rId3">
            <a:extLst/>
          </a:blip>
          <a:stretch>
            <a:fillRect/>
          </a:stretch>
        </p:blipFill>
        <p:spPr>
          <a:xfrm>
            <a:off x="5322303" y="1270000"/>
            <a:ext cx="3527861" cy="5403533"/>
          </a:xfrm>
          <a:prstGeom prst="rect">
            <a:avLst/>
          </a:prstGeom>
          <a:ln w="12700">
            <a:miter lim="400000"/>
          </a:ln>
        </p:spPr>
      </p:pic>
      <p:sp>
        <p:nvSpPr>
          <p:cNvPr id="72" name="1:15"/>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1:15</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Stock markets appropriate for environments of high technological uncertainty:…"/>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46888">
              <a:spcBef>
                <a:spcPts val="600"/>
              </a:spcBef>
              <a:defRPr b="1" sz="1620">
                <a:solidFill>
                  <a:srgbClr val="000080"/>
                </a:solidFill>
                <a:latin typeface="+mj-lt"/>
                <a:ea typeface="+mj-ea"/>
                <a:cs typeface="+mj-cs"/>
                <a:sym typeface="Helvetica"/>
              </a:defRPr>
            </a:pPr>
            <a:r>
              <a:t>Stock markets appropriate for environments of high technological uncertainty:</a:t>
            </a:r>
          </a:p>
          <a:p>
            <a:pPr marL="185165" indent="-185165" defTabSz="246888">
              <a:spcBef>
                <a:spcPts val="600"/>
              </a:spcBef>
              <a:buSzPct val="100000"/>
              <a:buFont typeface="Arial"/>
              <a:buChar char="•"/>
              <a:defRPr sz="1296">
                <a:latin typeface="Times New Roman"/>
                <a:ea typeface="Times New Roman"/>
                <a:cs typeface="Times New Roman"/>
                <a:sym typeface="Times New Roman"/>
              </a:defRPr>
            </a:pPr>
            <a:r>
              <a:t>So investors can take bets on competing technologies</a:t>
            </a:r>
          </a:p>
          <a:p>
            <a:pPr marL="185165" indent="-185165" defTabSz="246888">
              <a:spcBef>
                <a:spcPts val="600"/>
              </a:spcBef>
              <a:buSzPct val="100000"/>
              <a:buFont typeface="Arial"/>
              <a:buChar char="•"/>
              <a:defRPr sz="1296">
                <a:latin typeface="Times New Roman"/>
                <a:ea typeface="Times New Roman"/>
                <a:cs typeface="Times New Roman"/>
                <a:sym typeface="Times New Roman"/>
              </a:defRPr>
            </a:pPr>
            <a:r>
              <a:t>This assumes that IPO underpricing (resulting from the fact that investors can’t tell which new technology and firm are viable, or which management team is competent and honest) is not too severe (IPO underpricing discouraging management from going public).</a:t>
            </a:r>
          </a:p>
          <a:p>
            <a:pPr marL="185165" indent="-185165" defTabSz="246888">
              <a:spcBef>
                <a:spcPts val="600"/>
              </a:spcBef>
              <a:buSzPct val="100000"/>
              <a:buFont typeface="Arial"/>
              <a:buChar char="•"/>
              <a:defRPr sz="1296">
                <a:latin typeface="Times New Roman"/>
                <a:ea typeface="Times New Roman"/>
                <a:cs typeface="Times New Roman"/>
                <a:sym typeface="Times New Roman"/>
              </a:defRPr>
            </a:pPr>
            <a:r>
              <a:t>Where investment banks, by screening IPO candidates and signaling the results by serving on boards of directors, limit the extent of underpricing which would otherwise preclude new issuance</a:t>
            </a:r>
          </a:p>
          <a:p>
            <a:pPr marL="185165" indent="-185165" defTabSz="246888">
              <a:spcBef>
                <a:spcPts val="600"/>
              </a:spcBef>
              <a:buSzPct val="100000"/>
              <a:buFont typeface="Arial"/>
              <a:buChar char="•"/>
              <a:defRPr sz="1296">
                <a:latin typeface="Times New Roman"/>
                <a:ea typeface="Times New Roman"/>
                <a:cs typeface="Times New Roman"/>
                <a:sym typeface="Times New Roman"/>
              </a:defRPr>
            </a:pPr>
            <a:r>
              <a:t>Debt securities were safer (they were senior —you got paid first, so you had to worry less about what went on inside the firm).</a:t>
            </a:r>
          </a:p>
          <a:p>
            <a:pPr marL="185165" indent="-185165" defTabSz="246888">
              <a:spcBef>
                <a:spcPts val="600"/>
              </a:spcBef>
              <a:buSzPct val="100000"/>
              <a:buFont typeface="Arial"/>
              <a:buChar char="•"/>
              <a:defRPr sz="1296">
                <a:latin typeface="Times New Roman"/>
                <a:ea typeface="Times New Roman"/>
                <a:cs typeface="Times New Roman"/>
                <a:sym typeface="Times New Roman"/>
              </a:defRPr>
            </a:pPr>
            <a:r>
              <a:t>The need to roll over short-term debt was a check on management self-dealing—it was a disciplining device on practices that would have otherwise deterred external finance. </a:t>
            </a:r>
          </a:p>
          <a:p>
            <a:pPr marL="185165" indent="-185165" defTabSz="246888">
              <a:spcBef>
                <a:spcPts val="600"/>
              </a:spcBef>
              <a:buSzPct val="100000"/>
              <a:buFont typeface="Arial"/>
              <a:buChar char="•"/>
              <a:defRPr sz="1296">
                <a:latin typeface="Times New Roman"/>
                <a:ea typeface="Times New Roman"/>
                <a:cs typeface="Times New Roman"/>
                <a:sym typeface="Times New Roman"/>
              </a:defRPr>
            </a:pPr>
            <a:r>
              <a:t>Significant information asymmetries, which even seniority and short-term issuance were not sufficient to overcome.</a:t>
            </a:r>
          </a:p>
        </p:txBody>
      </p:sp>
      <p:sp>
        <p:nvSpPr>
          <p:cNvPr id="220" name="Floating Bonds and Shares"/>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333756">
              <a:defRPr b="1" sz="5110">
                <a:solidFill>
                  <a:srgbClr val="000080"/>
                </a:solidFill>
                <a:latin typeface="+mj-lt"/>
                <a:ea typeface="+mj-ea"/>
                <a:cs typeface="+mj-cs"/>
                <a:sym typeface="Helvetica"/>
              </a:defRPr>
            </a:lvl1pPr>
          </a:lstStyle>
          <a:p>
            <a:pPr/>
            <a:r>
              <a:t>Floating Bonds and Shares</a:t>
            </a:r>
          </a:p>
        </p:txBody>
      </p:sp>
      <p:sp>
        <p:nvSpPr>
          <p:cNvPr id="221"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222" name="Picture 2" descr="Picture 2"/>
          <p:cNvPicPr>
            <a:picLocks noChangeAspect="1"/>
          </p:cNvPicPr>
          <p:nvPr/>
        </p:nvPicPr>
        <p:blipFill>
          <a:blip r:embed="rId2">
            <a:extLst/>
          </a:blip>
          <a:stretch>
            <a:fillRect/>
          </a:stretch>
        </p:blipFill>
        <p:spPr>
          <a:xfrm>
            <a:off x="4963963" y="1270000"/>
            <a:ext cx="3886201" cy="4794250"/>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Did universal banks played a major role in financing German industrial investment and thus spurring economic growth?:…"/>
          <p:cNvSpPr txBox="1"/>
          <p:nvPr/>
        </p:nvSpPr>
        <p:spPr>
          <a:xfrm>
            <a:off x="277663" y="1270000"/>
            <a:ext cx="4419880" cy="50846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37743">
              <a:spcBef>
                <a:spcPts val="600"/>
              </a:spcBef>
              <a:defRPr b="1" sz="1560">
                <a:solidFill>
                  <a:srgbClr val="000080"/>
                </a:solidFill>
                <a:latin typeface="+mj-lt"/>
                <a:ea typeface="+mj-ea"/>
                <a:cs typeface="+mj-cs"/>
                <a:sym typeface="Helvetica"/>
              </a:defRPr>
            </a:pPr>
            <a:r>
              <a:t>Did universal banks played a major role in financing German industrial investment and thus spurring economic growth?:</a:t>
            </a:r>
          </a:p>
          <a:p>
            <a:pPr marL="178307" indent="-178307" defTabSz="237743">
              <a:spcBef>
                <a:spcPts val="600"/>
              </a:spcBef>
              <a:buSzPct val="100000"/>
              <a:buFont typeface="Arial"/>
              <a:buChar char="•"/>
              <a:defRPr sz="1248">
                <a:latin typeface="Times New Roman"/>
                <a:ea typeface="Times New Roman"/>
                <a:cs typeface="Times New Roman"/>
                <a:sym typeface="Times New Roman"/>
              </a:defRPr>
            </a:pPr>
            <a:r>
              <a:t>“Even in 1913… 8o per cent of the industrial capital stock was accounted for by firms which were not joint-stock companies </a:t>
            </a:r>
          </a:p>
          <a:p>
            <a:pPr marL="178307" indent="-178307" defTabSz="237743">
              <a:spcBef>
                <a:spcPts val="600"/>
              </a:spcBef>
              <a:buSzPct val="100000"/>
              <a:buFont typeface="Arial"/>
              <a:buChar char="•"/>
              <a:defRPr sz="1248">
                <a:latin typeface="Times New Roman"/>
                <a:ea typeface="Times New Roman"/>
                <a:cs typeface="Times New Roman"/>
                <a:sym typeface="Times New Roman"/>
              </a:defRPr>
            </a:pPr>
            <a:r>
              <a:t>Unless the linkages from these companies to the rest of the industrial sector were extraordinarily important for German industrialization, these empirical findings refute the claim that such companies, and through them the universal banks, were crucial for industrializatio </a:t>
            </a:r>
          </a:p>
          <a:p>
            <a:pPr marL="178307" indent="-178307" defTabSz="237743">
              <a:spcBef>
                <a:spcPts val="600"/>
              </a:spcBef>
              <a:buSzPct val="100000"/>
              <a:buFont typeface="Arial"/>
              <a:buChar char="•"/>
              <a:defRPr sz="1248">
                <a:latin typeface="Times New Roman"/>
                <a:ea typeface="Times New Roman"/>
                <a:cs typeface="Times New Roman"/>
                <a:sym typeface="Times New Roman"/>
              </a:defRPr>
            </a:pPr>
            <a:r>
              <a:t>The period i895-I9I4 saw industrial companies making greater use of external finance:</a:t>
            </a:r>
          </a:p>
          <a:p>
            <a:pPr lvl="1" marL="416051" indent="-178307" defTabSz="237743">
              <a:spcBef>
                <a:spcPts val="600"/>
              </a:spcBef>
              <a:buSzPct val="100000"/>
              <a:buFont typeface="Arial"/>
              <a:buChar char="•"/>
              <a:defRPr sz="1248">
                <a:latin typeface="Times New Roman"/>
                <a:ea typeface="Times New Roman"/>
                <a:cs typeface="Times New Roman"/>
                <a:sym typeface="Times New Roman"/>
              </a:defRPr>
            </a:pPr>
            <a:r>
              <a:t>Partly because of relatively rapid economic growth,</a:t>
            </a:r>
          </a:p>
          <a:p>
            <a:pPr lvl="1" marL="416051" indent="-178307" defTabSz="237743">
              <a:spcBef>
                <a:spcPts val="600"/>
              </a:spcBef>
              <a:buSzPct val="100000"/>
              <a:buFont typeface="Arial"/>
              <a:buChar char="•"/>
              <a:defRPr sz="1248">
                <a:latin typeface="Times New Roman"/>
                <a:ea typeface="Times New Roman"/>
                <a:cs typeface="Times New Roman"/>
                <a:sym typeface="Times New Roman"/>
              </a:defRPr>
            </a:pPr>
            <a:r>
              <a:t>Partly because mergers increased industrial concentration. </a:t>
            </a:r>
          </a:p>
          <a:p>
            <a:pPr lvl="1" marL="416051" indent="-178307" defTabSz="237743">
              <a:spcBef>
                <a:spcPts val="600"/>
              </a:spcBef>
              <a:buSzPct val="100000"/>
              <a:buFont typeface="Arial"/>
              <a:buChar char="•"/>
              <a:defRPr sz="1248">
                <a:latin typeface="Times New Roman"/>
                <a:ea typeface="Times New Roman"/>
                <a:cs typeface="Times New Roman"/>
                <a:sym typeface="Times New Roman"/>
              </a:defRPr>
            </a:pPr>
            <a:r>
              <a:t>Both factors increased the profitability of investment, making industrial companies more willing to use external funds</a:t>
            </a:r>
          </a:p>
          <a:p>
            <a:pPr marL="178307" indent="-178307" defTabSz="237743">
              <a:spcBef>
                <a:spcPts val="600"/>
              </a:spcBef>
              <a:buSzPct val="100000"/>
              <a:buFont typeface="Arial"/>
              <a:buChar char="•"/>
              <a:defRPr sz="1248">
                <a:latin typeface="Times New Roman"/>
                <a:ea typeface="Times New Roman"/>
                <a:cs typeface="Times New Roman"/>
                <a:sym typeface="Times New Roman"/>
              </a:defRPr>
            </a:pPr>
            <a:r>
              <a:t>This did not increase banks' ability to influence industrial companies</a:t>
            </a:r>
          </a:p>
          <a:p>
            <a:pPr lvl="1" marL="416051" indent="-178307" defTabSz="237743">
              <a:spcBef>
                <a:spcPts val="600"/>
              </a:spcBef>
              <a:buSzPct val="100000"/>
              <a:buFont typeface="Arial"/>
              <a:buChar char="•"/>
              <a:defRPr sz="1248">
                <a:latin typeface="Times New Roman"/>
                <a:ea typeface="Times New Roman"/>
                <a:cs typeface="Times New Roman"/>
                <a:sym typeface="Times New Roman"/>
              </a:defRPr>
            </a:pPr>
            <a:r>
              <a:t>The high profitability of German industrial companies in this period created enormous competition among banks for firms' financial business</a:t>
            </a:r>
          </a:p>
        </p:txBody>
      </p:sp>
      <p:sp>
        <p:nvSpPr>
          <p:cNvPr id="225" name="Revisionism from Edwards and Ogilvie"/>
          <p:cNvSpPr txBox="1"/>
          <p:nvPr/>
        </p:nvSpPr>
        <p:spPr>
          <a:xfrm>
            <a:off x="277663" y="-1"/>
            <a:ext cx="8572501" cy="1270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46888">
              <a:defRPr b="1" sz="3780">
                <a:solidFill>
                  <a:srgbClr val="000080"/>
                </a:solidFill>
                <a:latin typeface="+mj-lt"/>
                <a:ea typeface="+mj-ea"/>
                <a:cs typeface="+mj-cs"/>
                <a:sym typeface="Helvetica"/>
              </a:defRPr>
            </a:lvl1pPr>
          </a:lstStyle>
          <a:p>
            <a:pPr/>
            <a:r>
              <a:t>Revisionism from Edwards and Ogilvie</a:t>
            </a:r>
          </a:p>
        </p:txBody>
      </p:sp>
      <p:sp>
        <p:nvSpPr>
          <p:cNvPr id="226"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227" name="Image" descr="Image"/>
          <p:cNvPicPr>
            <a:picLocks noChangeAspect="1"/>
          </p:cNvPicPr>
          <p:nvPr/>
        </p:nvPicPr>
        <p:blipFill>
          <a:blip r:embed="rId2">
            <a:extLst/>
          </a:blip>
          <a:stretch>
            <a:fillRect/>
          </a:stretch>
        </p:blipFill>
        <p:spPr>
          <a:xfrm>
            <a:off x="4697542" y="1270000"/>
            <a:ext cx="4152622" cy="3772345"/>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International Finance"/>
          <p:cNvSpPr txBox="1"/>
          <p:nvPr>
            <p:ph type="title" idx="4294967295"/>
          </p:nvPr>
        </p:nvSpPr>
        <p:spPr>
          <a:xfrm>
            <a:off x="277663" y="-1"/>
            <a:ext cx="8572501" cy="1270001"/>
          </a:xfrm>
          <a:prstGeom prst="rect">
            <a:avLst/>
          </a:prstGeom>
        </p:spPr>
        <p:txBody>
          <a:bodyPr>
            <a:normAutofit fontScale="100000" lnSpcReduction="0"/>
          </a:bodyPr>
          <a:lstStyle/>
          <a:p>
            <a:pPr/>
            <a:r>
              <a:t>International Finance</a:t>
            </a:r>
          </a:p>
        </p:txBody>
      </p:sp>
      <p:sp>
        <p:nvSpPr>
          <p:cNvPr id="230" name="Which seems surprising, given the highly imperfect information environment.…"/>
          <p:cNvSpPr txBox="1"/>
          <p:nvPr>
            <p:ph type="body" sz="half" idx="4294967295"/>
          </p:nvPr>
        </p:nvSpPr>
        <p:spPr>
          <a:xfrm>
            <a:off x="277663" y="1270000"/>
            <a:ext cx="4533901" cy="5403533"/>
          </a:xfrm>
          <a:prstGeom prst="rect">
            <a:avLst/>
          </a:prstGeom>
        </p:spPr>
        <p:txBody>
          <a:bodyPr>
            <a:normAutofit fontScale="100000" lnSpcReduction="0"/>
          </a:bodyPr>
          <a:lstStyle/>
          <a:p>
            <a:pPr defTabSz="914400">
              <a:lnSpc>
                <a:spcPct val="80000"/>
              </a:lnSpc>
              <a:spcBef>
                <a:spcPts val="500"/>
              </a:spcBef>
              <a:defRPr sz="2100">
                <a:uFillTx/>
              </a:defRPr>
            </a:pPr>
            <a:r>
              <a:t>Which seems surprising, given the highly imperfect information environment.</a:t>
            </a:r>
          </a:p>
          <a:p>
            <a:pPr defTabSz="914400">
              <a:lnSpc>
                <a:spcPct val="80000"/>
              </a:lnSpc>
              <a:spcBef>
                <a:spcPts val="500"/>
              </a:spcBef>
              <a:defRPr sz="2100">
                <a:uFillTx/>
              </a:defRPr>
            </a:pPr>
            <a:r>
              <a:t>The Latin American republics (and others) were newly independent and unfamiliar to many investors.</a:t>
            </a:r>
          </a:p>
          <a:p>
            <a:pPr defTabSz="914400">
              <a:lnSpc>
                <a:spcPct val="80000"/>
              </a:lnSpc>
              <a:spcBef>
                <a:spcPts val="500"/>
              </a:spcBef>
              <a:defRPr sz="2100">
                <a:uFillTx/>
              </a:defRPr>
            </a:pPr>
            <a:r>
              <a:t>Information about their economic, financial and political situation was incomplete.</a:t>
            </a:r>
          </a:p>
          <a:p>
            <a:pPr defTabSz="914400">
              <a:lnSpc>
                <a:spcPct val="80000"/>
              </a:lnSpc>
              <a:spcBef>
                <a:spcPts val="500"/>
              </a:spcBef>
              <a:defRPr sz="2100">
                <a:uFillTx/>
              </a:defRPr>
            </a:pPr>
            <a:r>
              <a:t>This created cope for adverse selection and moral hazard.  </a:t>
            </a:r>
          </a:p>
          <a:p>
            <a:pPr defTabSz="914400">
              <a:lnSpc>
                <a:spcPct val="80000"/>
              </a:lnSpc>
              <a:spcBef>
                <a:spcPts val="500"/>
              </a:spcBef>
              <a:defRPr sz="2100">
                <a:uFillTx/>
              </a:defRPr>
            </a:pPr>
            <a:r>
              <a:t>One would imagine a market-for-lemons problem.</a:t>
            </a:r>
          </a:p>
          <a:p>
            <a:pPr defTabSz="914400">
              <a:lnSpc>
                <a:spcPct val="80000"/>
              </a:lnSpc>
              <a:spcBef>
                <a:spcPts val="500"/>
              </a:spcBef>
              <a:defRPr sz="2100">
                <a:uFillTx/>
              </a:defRPr>
            </a:pPr>
            <a:r>
              <a:t>One would imagine scope for fraud, in other words.</a:t>
            </a:r>
          </a:p>
          <a:p>
            <a:pPr defTabSz="914400">
              <a:lnSpc>
                <a:spcPct val="80000"/>
              </a:lnSpc>
              <a:spcBef>
                <a:spcPts val="500"/>
              </a:spcBef>
              <a:defRPr sz="2100">
                <a:uFillTx/>
              </a:defRPr>
            </a:pPr>
            <a:r>
              <a:t>And yet large amounts of lending and borrowing did in fact occur and yield respectable rates of return.</a:t>
            </a:r>
          </a:p>
        </p:txBody>
      </p:sp>
      <p:pic>
        <p:nvPicPr>
          <p:cNvPr id="231" name="Content Placeholder 7" descr="Content Placeholder 7"/>
          <p:cNvPicPr>
            <a:picLocks noChangeAspect="1"/>
          </p:cNvPicPr>
          <p:nvPr/>
        </p:nvPicPr>
        <p:blipFill>
          <a:blip r:embed="rId2">
            <a:extLst/>
          </a:blip>
          <a:stretch>
            <a:fillRect/>
          </a:stretch>
        </p:blipFill>
        <p:spPr>
          <a:xfrm>
            <a:off x="5297338" y="1270000"/>
            <a:ext cx="3552826" cy="2057400"/>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The Cazique of Poyais"/>
          <p:cNvSpPr txBox="1"/>
          <p:nvPr>
            <p:ph type="title" idx="4294967295"/>
          </p:nvPr>
        </p:nvSpPr>
        <p:spPr>
          <a:xfrm>
            <a:off x="277663" y="-1"/>
            <a:ext cx="8572501" cy="1270001"/>
          </a:xfrm>
          <a:prstGeom prst="rect">
            <a:avLst/>
          </a:prstGeom>
        </p:spPr>
        <p:txBody>
          <a:bodyPr>
            <a:normAutofit fontScale="100000" lnSpcReduction="0"/>
          </a:bodyPr>
          <a:lstStyle>
            <a:lvl1pPr>
              <a:defRPr>
                <a:solidFill>
                  <a:srgbClr val="000080"/>
                </a:solidFill>
              </a:defRPr>
            </a:lvl1pPr>
          </a:lstStyle>
          <a:p>
            <a:pPr/>
            <a:r>
              <a:t>The Cazique of Poyais</a:t>
            </a:r>
          </a:p>
        </p:txBody>
      </p:sp>
      <p:pic>
        <p:nvPicPr>
          <p:cNvPr id="234" name="Picture 5" descr="Picture 5"/>
          <p:cNvPicPr>
            <a:picLocks noChangeAspect="1"/>
          </p:cNvPicPr>
          <p:nvPr/>
        </p:nvPicPr>
        <p:blipFill>
          <a:blip r:embed="rId2">
            <a:extLst/>
          </a:blip>
          <a:stretch>
            <a:fillRect/>
          </a:stretch>
        </p:blipFill>
        <p:spPr>
          <a:xfrm>
            <a:off x="277663" y="1270000"/>
            <a:ext cx="2571378" cy="2881681"/>
          </a:xfrm>
          <a:prstGeom prst="rect">
            <a:avLst/>
          </a:prstGeom>
          <a:ln w="12700">
            <a:miter lim="400000"/>
          </a:ln>
        </p:spPr>
      </p:pic>
      <p:pic>
        <p:nvPicPr>
          <p:cNvPr id="235" name="Picture 6" descr="Picture 6"/>
          <p:cNvPicPr>
            <a:picLocks noChangeAspect="1"/>
          </p:cNvPicPr>
          <p:nvPr/>
        </p:nvPicPr>
        <p:blipFill>
          <a:blip r:embed="rId3">
            <a:extLst/>
          </a:blip>
          <a:stretch>
            <a:fillRect/>
          </a:stretch>
        </p:blipFill>
        <p:spPr>
          <a:xfrm>
            <a:off x="5935887" y="1270000"/>
            <a:ext cx="2571377" cy="2881681"/>
          </a:xfrm>
          <a:prstGeom prst="rect">
            <a:avLst/>
          </a:prstGeom>
          <a:ln w="12700">
            <a:miter lim="400000"/>
          </a:ln>
        </p:spPr>
      </p:pic>
      <p:pic>
        <p:nvPicPr>
          <p:cNvPr id="236" name="Content Placeholder 8" descr="Content Placeholder 8"/>
          <p:cNvPicPr>
            <a:picLocks noChangeAspect="1"/>
          </p:cNvPicPr>
          <p:nvPr/>
        </p:nvPicPr>
        <p:blipFill>
          <a:blip r:embed="rId4">
            <a:extLst/>
          </a:blip>
          <a:stretch>
            <a:fillRect/>
          </a:stretch>
        </p:blipFill>
        <p:spPr>
          <a:xfrm>
            <a:off x="2500709" y="4519691"/>
            <a:ext cx="3825480" cy="2153842"/>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Reputation and Brand Names"/>
          <p:cNvSpPr txBox="1"/>
          <p:nvPr>
            <p:ph type="title" idx="4294967295"/>
          </p:nvPr>
        </p:nvSpPr>
        <p:spPr>
          <a:xfrm>
            <a:off x="277663" y="-1"/>
            <a:ext cx="8572501" cy="1270001"/>
          </a:xfrm>
          <a:prstGeom prst="rect">
            <a:avLst/>
          </a:prstGeom>
        </p:spPr>
        <p:txBody>
          <a:bodyPr>
            <a:normAutofit fontScale="100000" lnSpcReduction="0"/>
          </a:bodyPr>
          <a:lstStyle>
            <a:lvl1pPr defTabSz="356615">
              <a:defRPr sz="5460">
                <a:solidFill>
                  <a:srgbClr val="000080"/>
                </a:solidFill>
              </a:defRPr>
            </a:lvl1pPr>
          </a:lstStyle>
          <a:p>
            <a:pPr/>
            <a:r>
              <a:t>Reputation and Brand Names</a:t>
            </a:r>
          </a:p>
        </p:txBody>
      </p:sp>
      <p:sp>
        <p:nvSpPr>
          <p:cNvPr id="239" name="Say the Government of Argentina wanted to borrow……"/>
          <p:cNvSpPr txBox="1"/>
          <p:nvPr>
            <p:ph type="body" idx="4294967295"/>
          </p:nvPr>
        </p:nvSpPr>
        <p:spPr>
          <a:xfrm>
            <a:off x="277663" y="1270000"/>
            <a:ext cx="6559102" cy="5403533"/>
          </a:xfrm>
          <a:prstGeom prst="rect">
            <a:avLst/>
          </a:prstGeom>
        </p:spPr>
        <p:txBody>
          <a:bodyPr>
            <a:normAutofit fontScale="100000" lnSpcReduction="0"/>
          </a:bodyPr>
          <a:lstStyle/>
          <a:p>
            <a:pPr marL="274319" indent="-274319" defTabSz="365760">
              <a:spcBef>
                <a:spcPts val="900"/>
              </a:spcBef>
              <a:defRPr sz="1920"/>
            </a:pPr>
            <a:r>
              <a:t>Say the Government of Argentina wanted to borrow…</a:t>
            </a:r>
          </a:p>
          <a:p>
            <a:pPr marL="274319" indent="-274319" defTabSz="365760">
              <a:spcBef>
                <a:spcPts val="900"/>
              </a:spcBef>
              <a:defRPr sz="1920"/>
            </a:pPr>
            <a:r>
              <a:t>It contacted an underwriting bank, typically in London.</a:t>
            </a:r>
          </a:p>
          <a:p>
            <a:pPr lvl="1" marL="640079" indent="-274319" defTabSz="365760">
              <a:spcBef>
                <a:spcPts val="900"/>
              </a:spcBef>
              <a:buChar char="•"/>
              <a:defRPr sz="1920"/>
            </a:pPr>
            <a:r>
              <a:t>Like Baring Brothers, at right; or a bank in Paris, Berlin, Amsterdam, or Hamburg.</a:t>
            </a:r>
          </a:p>
          <a:p>
            <a:pPr lvl="1" marL="640079" indent="-274319" defTabSz="365760">
              <a:spcBef>
                <a:spcPts val="900"/>
              </a:spcBef>
              <a:buChar char="•"/>
              <a:defRPr sz="1920"/>
            </a:pPr>
            <a:r>
              <a:t>Barings had knowledge of the market, could sound out investors, could recommend the bonds to investors using its good name.</a:t>
            </a:r>
          </a:p>
          <a:p>
            <a:pPr marL="274319" indent="-274319" defTabSz="365760">
              <a:spcBef>
                <a:spcPts val="900"/>
              </a:spcBef>
              <a:defRPr sz="1920"/>
            </a:pPr>
            <a:r>
              <a:t>Barings then advanced funds to the borrowing government.</a:t>
            </a:r>
          </a:p>
          <a:p>
            <a:pPr lvl="1" marL="640079" indent="-274319" defTabSz="365760">
              <a:spcBef>
                <a:spcPts val="900"/>
              </a:spcBef>
              <a:buChar char="•"/>
              <a:defRPr sz="1920"/>
            </a:pPr>
            <a:r>
              <a:t>It marketed the bonds by taking out a “tombstone” in the newspaper, where it advertised its involvement.</a:t>
            </a:r>
          </a:p>
          <a:p>
            <a:pPr lvl="1" marL="640079" indent="-274319" defTabSz="365760">
              <a:spcBef>
                <a:spcPts val="900"/>
              </a:spcBef>
              <a:buChar char="•"/>
              <a:defRPr sz="1920"/>
            </a:pPr>
            <a:r>
              <a:t>It took as a commission the difference between the receipts on the bond sales and what it had advanced the government.</a:t>
            </a:r>
          </a:p>
          <a:p>
            <a:pPr lvl="1" marL="640079" indent="-274319" defTabSz="365760">
              <a:spcBef>
                <a:spcPts val="900"/>
              </a:spcBef>
              <a:buChar char="•"/>
              <a:defRPr sz="1920"/>
            </a:pPr>
            <a:r>
              <a:t>It could act as agent, collecting the coupons and paying out interest to the bondholders.</a:t>
            </a:r>
          </a:p>
        </p:txBody>
      </p:sp>
      <p:pic>
        <p:nvPicPr>
          <p:cNvPr id="240" name="Picture 8" descr="Picture 8">
            <a:hlinkClick r:id="rId2" invalidUrl="" action="" tgtFrame="" tooltip="" history="1" highlightClick="0" endSnd="0"/>
          </p:cNvPr>
          <p:cNvPicPr>
            <a:picLocks noChangeAspect="1"/>
          </p:cNvPicPr>
          <p:nvPr/>
        </p:nvPicPr>
        <p:blipFill>
          <a:blip r:embed="rId3">
            <a:extLst/>
          </a:blip>
          <a:stretch>
            <a:fillRect/>
          </a:stretch>
        </p:blipFill>
        <p:spPr>
          <a:xfrm>
            <a:off x="6836764" y="1270000"/>
            <a:ext cx="2013400" cy="3073084"/>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Reputational Equilibrium Are Not Always Sustainable"/>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780">
                <a:solidFill>
                  <a:srgbClr val="000080"/>
                </a:solidFill>
              </a:defRPr>
            </a:lvl1pPr>
          </a:lstStyle>
          <a:p>
            <a:pPr/>
            <a:r>
              <a:t>Reputational Equilibrium Are Not Always Sustainable</a:t>
            </a:r>
          </a:p>
        </p:txBody>
      </p:sp>
      <p:sp>
        <p:nvSpPr>
          <p:cNvPr id="243" name="To sustain it, a firm needs to:…"/>
          <p:cNvSpPr txBox="1"/>
          <p:nvPr>
            <p:ph type="body" idx="4294967295"/>
          </p:nvPr>
        </p:nvSpPr>
        <p:spPr>
          <a:xfrm>
            <a:off x="277663" y="1270000"/>
            <a:ext cx="5044641" cy="5403533"/>
          </a:xfrm>
          <a:prstGeom prst="rect">
            <a:avLst/>
          </a:prstGeom>
        </p:spPr>
        <p:txBody>
          <a:bodyPr>
            <a:normAutofit fontScale="100000" lnSpcReduction="0"/>
          </a:bodyPr>
          <a:lstStyle/>
          <a:p>
            <a:pPr marL="233171" indent="-233171" defTabSz="310895">
              <a:spcBef>
                <a:spcPts val="800"/>
              </a:spcBef>
              <a:defRPr sz="1632"/>
            </a:pPr>
            <a:r>
              <a:t>To sustain it, a firm needs to:</a:t>
            </a:r>
          </a:p>
          <a:p>
            <a:pPr lvl="1" marL="544067" indent="-233171" defTabSz="310895">
              <a:spcBef>
                <a:spcPts val="800"/>
              </a:spcBef>
              <a:buChar char="•"/>
              <a:defRPr sz="1632"/>
            </a:pPr>
            <a:r>
              <a:t>Intend to be long-term greedy</a:t>
            </a:r>
          </a:p>
          <a:p>
            <a:pPr lvl="1" marL="544067" indent="-233171" defTabSz="310895">
              <a:spcBef>
                <a:spcPts val="800"/>
              </a:spcBef>
              <a:buChar char="•"/>
              <a:defRPr sz="1632"/>
            </a:pPr>
            <a:r>
              <a:t>Actually be long-term greedy</a:t>
            </a:r>
          </a:p>
          <a:p>
            <a:pPr lvl="1" marL="544067" indent="-233171" defTabSz="310895">
              <a:spcBef>
                <a:spcPts val="800"/>
              </a:spcBef>
              <a:buChar char="•"/>
              <a:defRPr sz="1632"/>
            </a:pPr>
            <a:r>
              <a:t>Be perceived to be long-term greedy</a:t>
            </a:r>
          </a:p>
          <a:p>
            <a:pPr lvl="1" marL="544067" indent="-233171" defTabSz="310895">
              <a:spcBef>
                <a:spcPts val="800"/>
              </a:spcBef>
              <a:buChar char="•"/>
              <a:defRPr sz="1632"/>
            </a:pPr>
            <a:r>
              <a:t>This is going to be mostly lecture today…</a:t>
            </a:r>
          </a:p>
          <a:p>
            <a:pPr marL="233171" indent="-233171" defTabSz="310895">
              <a:spcBef>
                <a:spcPts val="800"/>
              </a:spcBef>
              <a:defRPr sz="1632"/>
            </a:pPr>
            <a:r>
              <a:t>New entrants and fly-by-night operators may be tempted to use whatever reputability they have to  maximize short-term profits at the expense of investors.</a:t>
            </a:r>
          </a:p>
          <a:p>
            <a:pPr marL="233171" indent="-233171" defTabSz="310895">
              <a:spcBef>
                <a:spcPts val="800"/>
              </a:spcBef>
              <a:defRPr sz="1632"/>
            </a:pPr>
            <a:r>
              <a:t>There were relatively few defaults on bonds underwritten by Rothschild’s and Baring’s, the reputable “names,” but many defaults on bonds sponsored by new underwriters.</a:t>
            </a:r>
          </a:p>
          <a:p>
            <a:pPr marL="233171" indent="-233171" defTabSz="310895">
              <a:spcBef>
                <a:spcPts val="800"/>
              </a:spcBef>
              <a:defRPr sz="1632"/>
            </a:pPr>
            <a:r>
              <a:t>Borrowers could threaten to defect from their long-standing underwriter to a new entrant. When they did, the long-standing underwriter might give its endorsement to a subprime issue at risk to its good name, simply to retain the business.  (Sounds like shopping for credit ratings…)</a:t>
            </a:r>
          </a:p>
        </p:txBody>
      </p:sp>
      <p:pic>
        <p:nvPicPr>
          <p:cNvPr id="244" name="Content Placeholder 5" descr="Content Placeholder 5"/>
          <p:cNvPicPr>
            <a:picLocks noChangeAspect="0"/>
          </p:cNvPicPr>
          <p:nvPr/>
        </p:nvPicPr>
        <p:blipFill>
          <a:blip r:embed="rId2">
            <a:extLst/>
          </a:blip>
          <a:stretch>
            <a:fillRect/>
          </a:stretch>
        </p:blipFill>
        <p:spPr>
          <a:xfrm>
            <a:off x="5322303" y="1270000"/>
            <a:ext cx="3527861" cy="5134293"/>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Finance, Trade, Growth, and Default"/>
          <p:cNvSpPr txBox="1"/>
          <p:nvPr>
            <p:ph type="title" idx="4294967295"/>
          </p:nvPr>
        </p:nvSpPr>
        <p:spPr>
          <a:xfrm>
            <a:off x="277663" y="-1"/>
            <a:ext cx="8572501" cy="1270001"/>
          </a:xfrm>
          <a:prstGeom prst="rect">
            <a:avLst/>
          </a:prstGeom>
        </p:spPr>
        <p:txBody>
          <a:bodyPr>
            <a:normAutofit fontScale="100000" lnSpcReduction="0"/>
          </a:bodyPr>
          <a:lstStyle>
            <a:lvl1pPr defTabSz="288036">
              <a:defRPr sz="4410"/>
            </a:lvl1pPr>
          </a:lstStyle>
          <a:p>
            <a:pPr/>
            <a:r>
              <a:t>Finance, Trade, Growth, and Default</a:t>
            </a:r>
          </a:p>
        </p:txBody>
      </p:sp>
      <p:sp>
        <p:nvSpPr>
          <p:cNvPr id="247" name="Complementarities Between Trade and Investment:…"/>
          <p:cNvSpPr txBox="1"/>
          <p:nvPr>
            <p:ph type="body" idx="4294967295"/>
          </p:nvPr>
        </p:nvSpPr>
        <p:spPr>
          <a:xfrm>
            <a:off x="277663" y="1270000"/>
            <a:ext cx="8572501" cy="5403533"/>
          </a:xfrm>
          <a:prstGeom prst="rect">
            <a:avLst/>
          </a:prstGeom>
        </p:spPr>
        <p:txBody>
          <a:bodyPr>
            <a:normAutofit fontScale="100000" lnSpcReduction="0"/>
          </a:bodyPr>
          <a:lstStyle/>
          <a:p>
            <a:pPr marL="0" indent="0">
              <a:spcBef>
                <a:spcPts val="1200"/>
              </a:spcBef>
              <a:buSzTx/>
              <a:buFontTx/>
              <a:buNone/>
              <a:defRPr sz="3000">
                <a:solidFill>
                  <a:srgbClr val="000080"/>
                </a:solidFill>
              </a:defRPr>
            </a:pPr>
            <a:r>
              <a:rPr b="1"/>
              <a:t>Complementarities Between Trade and Investment:</a:t>
            </a:r>
            <a:r>
              <a:t> </a:t>
            </a:r>
          </a:p>
          <a:p>
            <a:pPr marL="342899" indent="-342899">
              <a:spcBef>
                <a:spcPts val="1200"/>
              </a:spcBef>
              <a:defRPr sz="2400"/>
            </a:pPr>
            <a:r>
              <a:t>More exports allowed debts to be serviced and encouraged borrowers to stay on good terms with their creditors.  In effect, capital exports were part of a larger international system.</a:t>
            </a:r>
          </a:p>
          <a:p>
            <a:pPr marL="342899" indent="-342899">
              <a:spcBef>
                <a:spcPts val="1200"/>
              </a:spcBef>
              <a:defRPr sz="2400"/>
            </a:pPr>
            <a:r>
              <a:t>Between 1870 and1913 world trade as a share of production increased from less than 6% to more than 9%.</a:t>
            </a:r>
          </a:p>
          <a:p>
            <a:pPr marL="342899" indent="-342899">
              <a:spcBef>
                <a:spcPts val="1200"/>
              </a:spcBef>
              <a:defRPr sz="2400"/>
            </a:pPr>
            <a:r>
              <a:t>In particular, Britain, the main lender, maintained an open market for exports of the countries to which it lent.</a:t>
            </a:r>
          </a:p>
          <a:p>
            <a:pPr marL="342899" indent="-342899">
              <a:spcBef>
                <a:spcPts val="1200"/>
              </a:spcBef>
              <a:defRPr sz="2400"/>
            </a:pPr>
            <a:r>
              <a:t>Story was very different in the 1930s, as we will see in a couple of weeks.</a:t>
            </a:r>
          </a:p>
          <a:p>
            <a:pPr marL="342899" indent="-342899">
              <a:spcBef>
                <a:spcPts val="1200"/>
              </a:spcBef>
              <a:defRPr sz="2400"/>
            </a:pPr>
            <a:r>
              <a:t>But how do we know what caused what?  We will want to return to this.</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Complementarities Between Capital and Labor Flows"/>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780">
                <a:solidFill>
                  <a:srgbClr val="000080"/>
                </a:solidFill>
              </a:defRPr>
            </a:lvl1pPr>
          </a:lstStyle>
          <a:p>
            <a:pPr/>
            <a:r>
              <a:t>Complementarities Between Capital and Labor Flows</a:t>
            </a:r>
          </a:p>
        </p:txBody>
      </p:sp>
      <p:sp>
        <p:nvSpPr>
          <p:cNvPr id="250" name="You could migrate to the Western Hemisphere without a visa or even need for a passport (if you were European).…"/>
          <p:cNvSpPr txBox="1"/>
          <p:nvPr>
            <p:ph type="body" sz="half" idx="4294967295"/>
          </p:nvPr>
        </p:nvSpPr>
        <p:spPr>
          <a:xfrm>
            <a:off x="277663" y="1270000"/>
            <a:ext cx="4385540" cy="5403533"/>
          </a:xfrm>
          <a:prstGeom prst="rect">
            <a:avLst/>
          </a:prstGeom>
        </p:spPr>
        <p:txBody>
          <a:bodyPr>
            <a:normAutofit fontScale="100000" lnSpcReduction="0"/>
          </a:bodyPr>
          <a:lstStyle/>
          <a:p>
            <a:pPr marL="246887" indent="-246887" defTabSz="329184">
              <a:spcBef>
                <a:spcPts val="800"/>
              </a:spcBef>
              <a:defRPr sz="1728"/>
            </a:pPr>
            <a:r>
              <a:t>You could migrate to the Western Hemisphere without a visa or even need for a passport (if you were European).</a:t>
            </a:r>
          </a:p>
          <a:p>
            <a:pPr marL="246887" indent="-246887" defTabSz="329184">
              <a:spcBef>
                <a:spcPts val="800"/>
              </a:spcBef>
              <a:defRPr sz="1728"/>
            </a:pPr>
            <a:r>
              <a:t>Michael Clemens &amp; Jeffrey Williamson, “Wealth Bias in the First Global Capital Market Boom, 1870-1913,” Economic Journal (2004). Suggest that “capital chased labor.” </a:t>
            </a:r>
          </a:p>
          <a:p>
            <a:pPr marL="246887" indent="-246887" defTabSz="329184">
              <a:spcBef>
                <a:spcPts val="800"/>
              </a:spcBef>
              <a:defRPr sz="1728"/>
            </a:pPr>
            <a:r>
              <a:t>Both migrated to overseas regions of recent settlement, attracted by an abundant, cheap third factor.  (Although one can question whether they successfully identify what “chased” what…)</a:t>
            </a:r>
          </a:p>
          <a:p>
            <a:pPr marL="246887" indent="-246887" defTabSz="329184">
              <a:spcBef>
                <a:spcPts val="800"/>
              </a:spcBef>
              <a:defRPr sz="1728"/>
            </a:pPr>
            <a:r>
              <a:t>Rui Esteves and David Khoudour-Casteras, “Remittances, Capital Flows and Financial Development During the Mass Migration Period,” European Review of Economic History (2011). But it now looks more like ”labor chased capital”</a:t>
            </a:r>
          </a:p>
        </p:txBody>
      </p:sp>
      <p:pic>
        <p:nvPicPr>
          <p:cNvPr id="251" name="Image" descr="Image"/>
          <p:cNvPicPr>
            <a:picLocks noChangeAspect="1"/>
          </p:cNvPicPr>
          <p:nvPr/>
        </p:nvPicPr>
        <p:blipFill>
          <a:blip r:embed="rId2">
            <a:extLst/>
          </a:blip>
          <a:stretch>
            <a:fillRect/>
          </a:stretch>
        </p:blipFill>
        <p:spPr>
          <a:xfrm>
            <a:off x="4663202" y="1270000"/>
            <a:ext cx="4186962" cy="2873296"/>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Complementarities Between Lending and Political Conditions"/>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780">
                <a:solidFill>
                  <a:srgbClr val="000080"/>
                </a:solidFill>
              </a:defRPr>
            </a:lvl1pPr>
          </a:lstStyle>
          <a:p>
            <a:pPr/>
            <a:r>
              <a:t>Complementarities Between Lending and Political Conditions</a:t>
            </a:r>
          </a:p>
        </p:txBody>
      </p:sp>
      <p:sp>
        <p:nvSpPr>
          <p:cNvPr id="254" name="The British Commonwealth and Empire, within which much of this capital flowed, was a political bloc as well as an economic bloc (not exactly apolitical).…"/>
          <p:cNvSpPr txBox="1"/>
          <p:nvPr>
            <p:ph type="body" sz="half" idx="4294967295"/>
          </p:nvPr>
        </p:nvSpPr>
        <p:spPr>
          <a:xfrm>
            <a:off x="277663" y="1270000"/>
            <a:ext cx="3911829" cy="5403533"/>
          </a:xfrm>
          <a:prstGeom prst="rect">
            <a:avLst/>
          </a:prstGeom>
        </p:spPr>
        <p:txBody>
          <a:bodyPr>
            <a:normAutofit fontScale="100000" lnSpcReduction="0"/>
          </a:bodyPr>
          <a:lstStyle/>
          <a:p>
            <a:pPr marL="229742" indent="-229742" defTabSz="306324">
              <a:spcBef>
                <a:spcPts val="800"/>
              </a:spcBef>
              <a:defRPr sz="1608"/>
            </a:pPr>
            <a:r>
              <a:t>The British Commonwealth and Empire, within which much of this capital flowed, was a political bloc as well as an economic bloc (not exactly apolitical).</a:t>
            </a:r>
          </a:p>
          <a:p>
            <a:pPr marL="229742" indent="-229742" defTabSz="306324">
              <a:spcBef>
                <a:spcPts val="800"/>
              </a:spcBef>
              <a:defRPr sz="1608"/>
            </a:pPr>
            <a:r>
              <a:t>Colonial administrators were under instructions to repay what had been borrowed.  </a:t>
            </a:r>
          </a:p>
          <a:p>
            <a:pPr marL="229742" indent="-229742" defTabSz="306324">
              <a:spcBef>
                <a:spcPts val="800"/>
              </a:spcBef>
              <a:defRPr sz="1608"/>
            </a:pPr>
            <a:r>
              <a:t>Common legal framework.</a:t>
            </a:r>
          </a:p>
          <a:p>
            <a:pPr marL="229742" indent="-229742" defTabSz="306324">
              <a:spcBef>
                <a:spcPts val="800"/>
              </a:spcBef>
              <a:defRPr sz="1608"/>
            </a:pPr>
            <a:r>
              <a:t>Autonomous members of the Commonwealth shared an identity with the lenders (you don’t normally default on a loan from your own family).</a:t>
            </a:r>
          </a:p>
          <a:p>
            <a:pPr marL="229742" indent="-229742" defTabSz="306324">
              <a:spcBef>
                <a:spcPts val="800"/>
              </a:spcBef>
              <a:defRPr sz="1608"/>
            </a:pPr>
            <a:r>
              <a:t>As a result, it appears, spreads within the Commonwealth and Empire were about 100 basis points lower than otherwise. See: Niall Ferguson and Moritz Schularick: “The Empire Effect: Determinants of Country Risk in the First Age of Globalization, 1880-1913,” Journal of Economic History (2006).  </a:t>
            </a:r>
          </a:p>
        </p:txBody>
      </p:sp>
      <p:pic>
        <p:nvPicPr>
          <p:cNvPr id="255" name="Image" descr="Image"/>
          <p:cNvPicPr>
            <a:picLocks noChangeAspect="1"/>
          </p:cNvPicPr>
          <p:nvPr/>
        </p:nvPicPr>
        <p:blipFill>
          <a:blip r:embed="rId2">
            <a:extLst/>
          </a:blip>
          <a:stretch>
            <a:fillRect/>
          </a:stretch>
        </p:blipFill>
        <p:spPr>
          <a:xfrm>
            <a:off x="4189491" y="1270000"/>
            <a:ext cx="4660673" cy="2990599"/>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Complementarities Between the Monetary and Financial Frameworks"/>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780">
                <a:solidFill>
                  <a:srgbClr val="000080"/>
                </a:solidFill>
              </a:defRPr>
            </a:lvl1pPr>
          </a:lstStyle>
          <a:p>
            <a:pPr/>
            <a:r>
              <a:t>Complementarities Between the Monetary and Financial Frameworks</a:t>
            </a:r>
          </a:p>
        </p:txBody>
      </p:sp>
      <p:sp>
        <p:nvSpPr>
          <p:cNvPr id="258" name="That monetary framework seemed to be able to accommodate relatively large capital inflows and outflows much better than a modern fixed exchange rate system.…"/>
          <p:cNvSpPr txBox="1"/>
          <p:nvPr>
            <p:ph type="body" sz="half" idx="4294967295"/>
          </p:nvPr>
        </p:nvSpPr>
        <p:spPr>
          <a:xfrm>
            <a:off x="277663" y="1270000"/>
            <a:ext cx="4551010" cy="5403533"/>
          </a:xfrm>
          <a:prstGeom prst="rect">
            <a:avLst/>
          </a:prstGeom>
        </p:spPr>
        <p:txBody>
          <a:bodyPr>
            <a:normAutofit fontScale="100000" lnSpcReduction="0"/>
          </a:bodyPr>
          <a:lstStyle/>
          <a:p>
            <a:pPr marL="342899" indent="-342899">
              <a:spcBef>
                <a:spcPts val="1200"/>
              </a:spcBef>
              <a:defRPr sz="2400"/>
            </a:pPr>
            <a:r>
              <a:t>That monetary framework seemed to be able to accommodate relatively large capital inflows and outflows much better than a modern fixed exchange rate system.</a:t>
            </a:r>
          </a:p>
          <a:p>
            <a:pPr marL="342899" indent="-342899">
              <a:spcBef>
                <a:spcPts val="1200"/>
              </a:spcBef>
              <a:defRPr sz="2400"/>
            </a:pPr>
            <a:r>
              <a:t>Michael Bordo and Hugh Rockoff, “The Gold Standard as a Good Housekeeping Seal of Approval,” Journal of Economic History (1996).</a:t>
            </a:r>
          </a:p>
          <a:p>
            <a:pPr marL="342899" indent="-342899">
              <a:spcBef>
                <a:spcPts val="1200"/>
              </a:spcBef>
              <a:defRPr sz="2400"/>
            </a:pPr>
            <a:r>
              <a:t>We will talk about this next week…</a:t>
            </a:r>
          </a:p>
        </p:txBody>
      </p:sp>
      <p:pic>
        <p:nvPicPr>
          <p:cNvPr id="259" name="Picture 5" descr="Picture 5"/>
          <p:cNvPicPr>
            <a:picLocks noChangeAspect="1"/>
          </p:cNvPicPr>
          <p:nvPr/>
        </p:nvPicPr>
        <p:blipFill>
          <a:blip r:embed="rId2">
            <a:extLst/>
          </a:blip>
          <a:stretch>
            <a:fillRect/>
          </a:stretch>
        </p:blipFill>
        <p:spPr>
          <a:xfrm>
            <a:off x="4951309" y="1270000"/>
            <a:ext cx="3898855" cy="2594511"/>
          </a:xfrm>
          <a:prstGeom prst="rect">
            <a:avLst/>
          </a:prstGeom>
          <a:ln w="12700">
            <a:miter lim="400000"/>
          </a:ln>
        </p:spPr>
      </p:pic>
      <p:pic>
        <p:nvPicPr>
          <p:cNvPr id="260" name="Image" descr="Image"/>
          <p:cNvPicPr>
            <a:picLocks noChangeAspect="1"/>
          </p:cNvPicPr>
          <p:nvPr/>
        </p:nvPicPr>
        <p:blipFill>
          <a:blip r:embed="rId3">
            <a:extLst/>
          </a:blip>
          <a:stretch>
            <a:fillRect/>
          </a:stretch>
        </p:blipFill>
        <p:spPr>
          <a:xfrm>
            <a:off x="4828672" y="4079021"/>
            <a:ext cx="4021492" cy="2594512"/>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 name="Capital Markets: Background II"/>
          <p:cNvSpPr txBox="1"/>
          <p:nvPr>
            <p:ph type="title" idx="4294967295"/>
          </p:nvPr>
        </p:nvSpPr>
        <p:spPr>
          <a:xfrm>
            <a:off x="277663" y="-1"/>
            <a:ext cx="8572501" cy="1270001"/>
          </a:xfrm>
          <a:prstGeom prst="rect">
            <a:avLst/>
          </a:prstGeom>
        </p:spPr>
        <p:txBody>
          <a:bodyPr>
            <a:normAutofit fontScale="100000" lnSpcReduction="0"/>
          </a:bodyPr>
          <a:lstStyle>
            <a:lvl1pPr defTabSz="297179">
              <a:defRPr sz="4550">
                <a:solidFill>
                  <a:srgbClr val="000080"/>
                </a:solidFill>
                <a:latin typeface="+mj-lt"/>
                <a:ea typeface="+mj-ea"/>
                <a:cs typeface="+mj-cs"/>
                <a:sym typeface="Helvetica"/>
              </a:defRPr>
            </a:lvl1pPr>
          </a:lstStyle>
          <a:p>
            <a:pPr/>
            <a:r>
              <a:t>Capital Markets: Background II</a:t>
            </a:r>
          </a:p>
        </p:txBody>
      </p:sp>
      <p:sp>
        <p:nvSpPr>
          <p:cNvPr id="77" name="Where, then, is the win-win here?:…"/>
          <p:cNvSpPr txBox="1"/>
          <p:nvPr>
            <p:ph type="body" idx="4294967295"/>
          </p:nvPr>
        </p:nvSpPr>
        <p:spPr>
          <a:xfrm>
            <a:off x="277663" y="1270000"/>
            <a:ext cx="5080001" cy="5080000"/>
          </a:xfrm>
          <a:prstGeom prst="rect">
            <a:avLst/>
          </a:prstGeom>
        </p:spPr>
        <p:txBody>
          <a:bodyPr>
            <a:normAutofit fontScale="100000" lnSpcReduction="0"/>
          </a:bodyPr>
          <a:lstStyle/>
          <a:p>
            <a:pPr marL="0" indent="0" defTabSz="329184">
              <a:spcBef>
                <a:spcPts val="800"/>
              </a:spcBef>
              <a:buSzTx/>
              <a:buFontTx/>
              <a:buNone/>
              <a:defRPr b="1" sz="2160">
                <a:solidFill>
                  <a:srgbClr val="000080"/>
                </a:solidFill>
                <a:latin typeface="+mj-lt"/>
                <a:ea typeface="+mj-ea"/>
                <a:cs typeface="+mj-cs"/>
                <a:sym typeface="Helvetica"/>
              </a:defRPr>
            </a:pPr>
            <a:r>
              <a:t>Where, then, is the win-win here?:</a:t>
            </a:r>
          </a:p>
          <a:p>
            <a:pPr marL="231006" indent="-231006" defTabSz="329184">
              <a:spcBef>
                <a:spcPts val="800"/>
              </a:spcBef>
              <a:buFontTx/>
              <a:buAutoNum type="arabicPeriod" startAt="1"/>
              <a:defRPr sz="1728">
                <a:latin typeface="Times New Roman"/>
                <a:ea typeface="Times New Roman"/>
                <a:cs typeface="Times New Roman"/>
                <a:sym typeface="Times New Roman"/>
              </a:defRPr>
            </a:pPr>
            <a:r>
              <a:t>At different times (liquidity)</a:t>
            </a:r>
          </a:p>
          <a:p>
            <a:pPr lvl="1" marL="576071" indent="-246887" defTabSz="329184">
              <a:spcBef>
                <a:spcPts val="800"/>
              </a:spcBef>
              <a:buChar char="•"/>
              <a:defRPr sz="1728">
                <a:latin typeface="Times New Roman"/>
                <a:ea typeface="Times New Roman"/>
                <a:cs typeface="Times New Roman"/>
                <a:sym typeface="Times New Roman"/>
              </a:defRPr>
            </a:pPr>
            <a:r>
              <a:t>To fund immediate consumption</a:t>
            </a:r>
          </a:p>
          <a:p>
            <a:pPr lvl="1" marL="576071" indent="-246887" defTabSz="329184">
              <a:spcBef>
                <a:spcPts val="800"/>
              </a:spcBef>
              <a:buChar char="•"/>
              <a:defRPr sz="1728">
                <a:latin typeface="Times New Roman"/>
                <a:ea typeface="Times New Roman"/>
                <a:cs typeface="Times New Roman"/>
                <a:sym typeface="Times New Roman"/>
              </a:defRPr>
            </a:pPr>
            <a:r>
              <a:t>To fund productive investment</a:t>
            </a:r>
          </a:p>
          <a:p>
            <a:pPr marL="231006" indent="-231006" defTabSz="329184">
              <a:spcBef>
                <a:spcPts val="800"/>
              </a:spcBef>
              <a:buFontTx/>
              <a:buAutoNum type="arabicPeriod" startAt="1"/>
              <a:defRPr sz="1728">
                <a:latin typeface="Times New Roman"/>
                <a:ea typeface="Times New Roman"/>
                <a:cs typeface="Times New Roman"/>
                <a:sym typeface="Times New Roman"/>
              </a:defRPr>
            </a:pPr>
            <a:r>
              <a:t>In different states of the world (risk, diversification, insurance)</a:t>
            </a:r>
          </a:p>
          <a:p>
            <a:pPr marL="231006" indent="-231006" defTabSz="329184">
              <a:spcBef>
                <a:spcPts val="800"/>
              </a:spcBef>
              <a:buFontTx/>
              <a:buAutoNum type="arabicPeriod" startAt="1"/>
              <a:defRPr sz="1728">
                <a:latin typeface="Times New Roman"/>
                <a:ea typeface="Times New Roman"/>
                <a:cs typeface="Times New Roman"/>
                <a:sym typeface="Times New Roman"/>
              </a:defRPr>
            </a:pPr>
            <a:r>
              <a:t>Under different people’s control (align incentives)</a:t>
            </a:r>
          </a:p>
          <a:p>
            <a:pPr lvl="1" marL="576071" indent="-246887" defTabSz="329184">
              <a:spcBef>
                <a:spcPts val="800"/>
              </a:spcBef>
              <a:buChar char="•"/>
              <a:defRPr sz="1728">
                <a:latin typeface="Times New Roman"/>
                <a:ea typeface="Times New Roman"/>
                <a:cs typeface="Times New Roman"/>
                <a:sym typeface="Times New Roman"/>
              </a:defRPr>
            </a:pPr>
            <a:r>
              <a:t>Corporate governance</a:t>
            </a:r>
          </a:p>
          <a:p>
            <a:pPr lvl="1" marL="576071" indent="-246887" defTabSz="329184">
              <a:spcBef>
                <a:spcPts val="800"/>
              </a:spcBef>
              <a:buChar char="•"/>
              <a:defRPr sz="1728">
                <a:latin typeface="Times New Roman"/>
                <a:ea typeface="Times New Roman"/>
                <a:cs typeface="Times New Roman"/>
                <a:sym typeface="Times New Roman"/>
              </a:defRPr>
            </a:pPr>
            <a:r>
              <a:t>Monitoring borrowers (rollover and relationship)</a:t>
            </a:r>
          </a:p>
          <a:p>
            <a:pPr marL="231006" indent="-231006" defTabSz="329184">
              <a:spcBef>
                <a:spcPts val="800"/>
              </a:spcBef>
              <a:buFontTx/>
              <a:buAutoNum type="arabicPeriod" startAt="1"/>
              <a:defRPr sz="1728">
                <a:latin typeface="Times New Roman"/>
                <a:ea typeface="Times New Roman"/>
                <a:cs typeface="Times New Roman"/>
                <a:sym typeface="Times New Roman"/>
              </a:defRPr>
            </a:pPr>
            <a:r>
              <a:t>To achieve scale:</a:t>
            </a:r>
          </a:p>
          <a:p>
            <a:pPr lvl="1" marL="576071" indent="-246887" defTabSz="329184">
              <a:spcBef>
                <a:spcPts val="800"/>
              </a:spcBef>
              <a:buChar char="•"/>
              <a:defRPr sz="1728">
                <a:latin typeface="Times New Roman"/>
                <a:ea typeface="Times New Roman"/>
                <a:cs typeface="Times New Roman"/>
                <a:sym typeface="Times New Roman"/>
              </a:defRPr>
            </a:pPr>
            <a:r>
              <a:t>Savings mobilization to realize increasing returns, at least over a range</a:t>
            </a:r>
          </a:p>
          <a:p>
            <a:pPr lvl="1" marL="576071" indent="-246887" defTabSz="329184">
              <a:spcBef>
                <a:spcPts val="800"/>
              </a:spcBef>
              <a:buChar char="•"/>
              <a:defRPr sz="1728">
                <a:latin typeface="Times New Roman"/>
                <a:ea typeface="Times New Roman"/>
                <a:cs typeface="Times New Roman"/>
                <a:sym typeface="Times New Roman"/>
              </a:defRPr>
            </a:pPr>
            <a:r>
              <a:t>Convenience (means of payment; intermediation)</a:t>
            </a:r>
          </a:p>
        </p:txBody>
      </p:sp>
      <p:pic>
        <p:nvPicPr>
          <p:cNvPr id="78" name="Image" descr="Image"/>
          <p:cNvPicPr>
            <a:picLocks noChangeAspect="1"/>
          </p:cNvPicPr>
          <p:nvPr/>
        </p:nvPicPr>
        <p:blipFill>
          <a:blip r:embed="rId3">
            <a:extLst/>
          </a:blip>
          <a:stretch>
            <a:fillRect/>
          </a:stretch>
        </p:blipFill>
        <p:spPr>
          <a:xfrm>
            <a:off x="5322303" y="1270000"/>
            <a:ext cx="3527861" cy="5403533"/>
          </a:xfrm>
          <a:prstGeom prst="rect">
            <a:avLst/>
          </a:prstGeom>
          <a:ln w="12700">
            <a:miter lim="400000"/>
          </a:ln>
        </p:spPr>
      </p:pic>
      <p:sp>
        <p:nvSpPr>
          <p:cNvPr id="79" name="3:3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3:30</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All This Gives the Impression of a Smooth Process of Capital Transfer"/>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780">
                <a:solidFill>
                  <a:srgbClr val="000080"/>
                </a:solidFill>
              </a:defRPr>
            </a:lvl1pPr>
          </a:lstStyle>
          <a:p>
            <a:pPr/>
            <a:r>
              <a:t>All This Gives the Impression of a Smooth Process of Capital Transfer</a:t>
            </a:r>
          </a:p>
        </p:txBody>
      </p:sp>
      <p:sp>
        <p:nvSpPr>
          <p:cNvPr id="263" name="But the process was not always smooth.…"/>
          <p:cNvSpPr txBox="1"/>
          <p:nvPr>
            <p:ph type="body" sz="half" idx="4294967295"/>
          </p:nvPr>
        </p:nvSpPr>
        <p:spPr>
          <a:xfrm>
            <a:off x="277663" y="1270000"/>
            <a:ext cx="4536599" cy="5403533"/>
          </a:xfrm>
          <a:prstGeom prst="rect">
            <a:avLst/>
          </a:prstGeom>
        </p:spPr>
        <p:txBody>
          <a:bodyPr>
            <a:normAutofit fontScale="100000" lnSpcReduction="0"/>
          </a:bodyPr>
          <a:lstStyle/>
          <a:p>
            <a:pPr marL="342899" indent="-342899">
              <a:spcBef>
                <a:spcPts val="1200"/>
              </a:spcBef>
              <a:defRPr sz="2400"/>
            </a:pPr>
            <a:r>
              <a:t>But the process was not always smooth.</a:t>
            </a:r>
          </a:p>
          <a:p>
            <a:pPr marL="342899" indent="-342899">
              <a:spcBef>
                <a:spcPts val="1200"/>
              </a:spcBef>
              <a:defRPr sz="2400"/>
            </a:pPr>
            <a:r>
              <a:t>Defaults were not uncommon.  </a:t>
            </a:r>
          </a:p>
          <a:p>
            <a:pPr marL="342899" indent="-342899">
              <a:spcBef>
                <a:spcPts val="1200"/>
              </a:spcBef>
              <a:defRPr sz="2400"/>
            </a:pPr>
            <a:r>
              <a:t>Same countries (so-called “serial defaulters”) were implicated repeatedly (among them Argentina, Peru, Mexico, Turkey, Egypt, Russia and Greece).</a:t>
            </a:r>
          </a:p>
          <a:p>
            <a:pPr marL="342899" indent="-342899">
              <a:spcBef>
                <a:spcPts val="1200"/>
              </a:spcBef>
              <a:defRPr sz="2400"/>
            </a:pPr>
            <a:r>
              <a:t>Raising implicitly the question of why the lenders continued to lend to the usual suspects.</a:t>
            </a:r>
          </a:p>
        </p:txBody>
      </p:sp>
      <p:pic>
        <p:nvPicPr>
          <p:cNvPr id="264" name="Picture 2" descr="Picture 2"/>
          <p:cNvPicPr>
            <a:picLocks noChangeAspect="1"/>
          </p:cNvPicPr>
          <p:nvPr/>
        </p:nvPicPr>
        <p:blipFill>
          <a:blip r:embed="rId2">
            <a:extLst/>
          </a:blip>
          <a:stretch>
            <a:fillRect/>
          </a:stretch>
        </p:blipFill>
        <p:spPr>
          <a:xfrm>
            <a:off x="5108087" y="1270000"/>
            <a:ext cx="3742077" cy="2747204"/>
          </a:xfrm>
          <a:prstGeom prst="rect">
            <a:avLst/>
          </a:prstGeom>
          <a:ln w="12700">
            <a:miter lim="400000"/>
          </a:ln>
        </p:spPr>
      </p:pic>
      <p:pic>
        <p:nvPicPr>
          <p:cNvPr id="265" name="Image" descr="Image"/>
          <p:cNvPicPr>
            <a:picLocks noChangeAspect="1"/>
          </p:cNvPicPr>
          <p:nvPr/>
        </p:nvPicPr>
        <p:blipFill>
          <a:blip r:embed="rId3">
            <a:extLst/>
          </a:blip>
          <a:stretch>
            <a:fillRect/>
          </a:stretch>
        </p:blipFill>
        <p:spPr>
          <a:xfrm>
            <a:off x="5108087" y="3775393"/>
            <a:ext cx="3742077" cy="2898140"/>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o What Was a Bondholder to Do?"/>
          <p:cNvSpPr txBox="1"/>
          <p:nvPr>
            <p:ph type="title" idx="4294967295"/>
          </p:nvPr>
        </p:nvSpPr>
        <p:spPr>
          <a:xfrm>
            <a:off x="277663" y="-1"/>
            <a:ext cx="8572501" cy="1270001"/>
          </a:xfrm>
          <a:prstGeom prst="rect">
            <a:avLst/>
          </a:prstGeom>
        </p:spPr>
        <p:txBody>
          <a:bodyPr>
            <a:normAutofit fontScale="100000" lnSpcReduction="0"/>
          </a:bodyPr>
          <a:lstStyle>
            <a:lvl1pPr defTabSz="301752">
              <a:defRPr sz="4620">
                <a:solidFill>
                  <a:srgbClr val="000080"/>
                </a:solidFill>
              </a:defRPr>
            </a:lvl1pPr>
          </a:lstStyle>
          <a:p>
            <a:pPr/>
            <a:r>
              <a:t>So What Was a Bondholder to Do?</a:t>
            </a:r>
          </a:p>
        </p:txBody>
      </p:sp>
      <p:sp>
        <p:nvSpPr>
          <p:cNvPr id="268" name="In the late 19th century, legal recourse was nonexistent.…"/>
          <p:cNvSpPr txBox="1"/>
          <p:nvPr>
            <p:ph type="body" idx="4294967295"/>
          </p:nvPr>
        </p:nvSpPr>
        <p:spPr>
          <a:xfrm>
            <a:off x="277663" y="1270000"/>
            <a:ext cx="5044641" cy="5403533"/>
          </a:xfrm>
          <a:prstGeom prst="rect">
            <a:avLst/>
          </a:prstGeom>
        </p:spPr>
        <p:txBody>
          <a:bodyPr>
            <a:normAutofit fontScale="100000" lnSpcReduction="0"/>
          </a:bodyPr>
          <a:lstStyle/>
          <a:p>
            <a:pPr marL="246887" indent="-246887" defTabSz="329184">
              <a:spcBef>
                <a:spcPts val="800"/>
              </a:spcBef>
              <a:defRPr sz="1728"/>
            </a:pPr>
            <a:r>
              <a:t>In the late 19th century, legal recourse was nonexistent.</a:t>
            </a:r>
          </a:p>
          <a:p>
            <a:pPr marL="246887" indent="-246887" defTabSz="329184">
              <a:spcBef>
                <a:spcPts val="800"/>
              </a:spcBef>
              <a:defRPr sz="1728"/>
            </a:pPr>
            <a:r>
              <a:t>Sovereign immunity was even more absolute than today.</a:t>
            </a:r>
          </a:p>
          <a:p>
            <a:pPr marL="246887" indent="-246887" defTabSz="329184">
              <a:spcBef>
                <a:spcPts val="800"/>
              </a:spcBef>
              <a:defRPr sz="1728"/>
            </a:pPr>
            <a:r>
              <a:t>Gunboat diplomacy, which much remarked on, was exceptional.</a:t>
            </a:r>
          </a:p>
          <a:p>
            <a:pPr lvl="1" marL="576071" indent="-246887" defTabSz="329184">
              <a:spcBef>
                <a:spcPts val="800"/>
              </a:spcBef>
              <a:buChar char="•"/>
              <a:defRPr sz="1728"/>
            </a:pPr>
            <a:r>
              <a:t>To be sure, the British intervened in Egypt; the US in Cuba, Honduras and the Dominican Republic.</a:t>
            </a:r>
          </a:p>
          <a:p>
            <a:pPr lvl="1" marL="576071" indent="-246887" defTabSz="329184">
              <a:spcBef>
                <a:spcPts val="800"/>
              </a:spcBef>
              <a:buChar char="•"/>
              <a:defRPr sz="1728"/>
            </a:pPr>
            <a:r>
              <a:t>But in many cases debt default was simply a pretext for intervention, motivated by security concerns, that was wanted on other grounds.</a:t>
            </a:r>
          </a:p>
          <a:p>
            <a:pPr lvl="1" marL="576071" indent="-246887" defTabSz="329184">
              <a:spcBef>
                <a:spcPts val="800"/>
              </a:spcBef>
              <a:buChar char="•"/>
              <a:defRPr sz="1728"/>
            </a:pPr>
            <a:r>
              <a:t>In other words, the bondholders could not depend on it.</a:t>
            </a:r>
          </a:p>
          <a:p>
            <a:pPr marL="246887" indent="-246887" defTabSz="329184">
              <a:spcBef>
                <a:spcPts val="800"/>
              </a:spcBef>
              <a:defRPr sz="1728"/>
            </a:pPr>
            <a:r>
              <a:t>Lenders’ main recourse was to attempt to bar borrowers from the capital market until an acceptable restructuring was negotiated.</a:t>
            </a:r>
          </a:p>
        </p:txBody>
      </p:sp>
      <p:pic>
        <p:nvPicPr>
          <p:cNvPr id="269" name="Picture 5" descr="Picture 5"/>
          <p:cNvPicPr>
            <a:picLocks noChangeAspect="1"/>
          </p:cNvPicPr>
          <p:nvPr/>
        </p:nvPicPr>
        <p:blipFill>
          <a:blip r:embed="rId2">
            <a:extLst/>
          </a:blip>
          <a:stretch>
            <a:fillRect/>
          </a:stretch>
        </p:blipFill>
        <p:spPr>
          <a:xfrm>
            <a:off x="5322303" y="1270000"/>
            <a:ext cx="3527861" cy="2818614"/>
          </a:xfrm>
          <a:prstGeom prst="rect">
            <a:avLst/>
          </a:prstGeom>
          <a:ln w="12700">
            <a:miter lim="400000"/>
          </a:ln>
        </p:spPr>
      </p:pic>
      <p:pic>
        <p:nvPicPr>
          <p:cNvPr id="270" name="Image" descr="Image"/>
          <p:cNvPicPr>
            <a:picLocks noChangeAspect="1"/>
          </p:cNvPicPr>
          <p:nvPr/>
        </p:nvPicPr>
        <p:blipFill>
          <a:blip r:embed="rId3">
            <a:extLst/>
          </a:blip>
          <a:stretch>
            <a:fillRect/>
          </a:stretch>
        </p:blipFill>
        <p:spPr>
          <a:xfrm>
            <a:off x="5322303" y="4143749"/>
            <a:ext cx="3527861" cy="2529783"/>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Was an Approach Based On Capital Market Sanctions Effective? What Made It So?"/>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709">
                <a:solidFill>
                  <a:srgbClr val="000080"/>
                </a:solidFill>
              </a:defRPr>
            </a:lvl1pPr>
          </a:lstStyle>
          <a:p>
            <a:pPr/>
            <a:r>
              <a:t>Was an Approach Based On Capital Market Sanctions Effective? What Made It So?</a:t>
            </a:r>
          </a:p>
        </p:txBody>
      </p:sp>
      <p:sp>
        <p:nvSpPr>
          <p:cNvPr id="273" name="Bondholders organized themselves. Rui Esteves, “The Institutional Foundations of the International Capital Market Before 1914,” Journal of Economic History (2008).…"/>
          <p:cNvSpPr txBox="1"/>
          <p:nvPr>
            <p:ph type="body" idx="4294967295"/>
          </p:nvPr>
        </p:nvSpPr>
        <p:spPr>
          <a:xfrm>
            <a:off x="277663" y="1270000"/>
            <a:ext cx="5044641" cy="5403533"/>
          </a:xfrm>
          <a:prstGeom prst="rect">
            <a:avLst/>
          </a:prstGeom>
        </p:spPr>
        <p:txBody>
          <a:bodyPr>
            <a:normAutofit fontScale="100000" lnSpcReduction="0"/>
          </a:bodyPr>
          <a:lstStyle/>
          <a:p>
            <a:pPr marL="291464" indent="-291464" defTabSz="388620">
              <a:spcBef>
                <a:spcPts val="1000"/>
              </a:spcBef>
              <a:defRPr sz="2040"/>
            </a:pPr>
            <a:r>
              <a:t>Bondholders organized themselves. Rui Esteves, “The Institutional Foundations of the International Capital Market Before 1914,” Journal of Economic History (2008).</a:t>
            </a:r>
          </a:p>
          <a:p>
            <a:pPr lvl="1" marL="680084" indent="-291464" defTabSz="388620">
              <a:spcBef>
                <a:spcPts val="1000"/>
              </a:spcBef>
              <a:buChar char="•"/>
              <a:defRPr sz="2040"/>
            </a:pPr>
            <a:r>
              <a:t>Establishing representative committees</a:t>
            </a:r>
          </a:p>
          <a:p>
            <a:pPr lvl="1" marL="680084" indent="-291464" defTabSz="388620">
              <a:spcBef>
                <a:spcPts val="1000"/>
              </a:spcBef>
              <a:buChar char="•"/>
              <a:defRPr sz="2040"/>
            </a:pPr>
            <a:r>
              <a:t>CFR, at right, was wound up in 1988 (now that the era of bond finance was over…!)</a:t>
            </a:r>
          </a:p>
          <a:p>
            <a:pPr lvl="1" marL="680084" indent="-291464" defTabSz="388620">
              <a:spcBef>
                <a:spcPts val="1000"/>
              </a:spcBef>
              <a:buChar char="•"/>
              <a:defRPr sz="2040"/>
            </a:pPr>
            <a:r>
              <a:t>Governments of creditor countries supported the creation of these organizations</a:t>
            </a:r>
          </a:p>
          <a:p>
            <a:pPr marL="291464" indent="-291464" defTabSz="388620">
              <a:spcBef>
                <a:spcPts val="1000"/>
              </a:spcBef>
              <a:defRPr sz="2040"/>
            </a:pPr>
            <a:r>
              <a:t>Committees worked closely with the stock exchange</a:t>
            </a:r>
          </a:p>
          <a:p>
            <a:pPr marL="291464" indent="-291464" defTabSz="388620">
              <a:spcBef>
                <a:spcPts val="1000"/>
              </a:spcBef>
              <a:defRPr sz="2040"/>
            </a:pPr>
            <a:r>
              <a:t>Competing/fly-by-night committees were a problem; official charters were the solution</a:t>
            </a:r>
          </a:p>
        </p:txBody>
      </p:sp>
      <p:pic>
        <p:nvPicPr>
          <p:cNvPr id="274" name="Picture 5" descr="Picture 5"/>
          <p:cNvPicPr>
            <a:picLocks noChangeAspect="1"/>
          </p:cNvPicPr>
          <p:nvPr/>
        </p:nvPicPr>
        <p:blipFill>
          <a:blip r:embed="rId2">
            <a:extLst/>
          </a:blip>
          <a:stretch>
            <a:fillRect/>
          </a:stretch>
        </p:blipFill>
        <p:spPr>
          <a:xfrm>
            <a:off x="5322303" y="1270000"/>
            <a:ext cx="3821697" cy="4367654"/>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Outcome"/>
          <p:cNvSpPr txBox="1"/>
          <p:nvPr>
            <p:ph type="title" idx="4294967295"/>
          </p:nvPr>
        </p:nvSpPr>
        <p:spPr>
          <a:xfrm>
            <a:off x="277663" y="-1"/>
            <a:ext cx="8572501" cy="1270001"/>
          </a:xfrm>
          <a:prstGeom prst="rect">
            <a:avLst/>
          </a:prstGeom>
        </p:spPr>
        <p:txBody>
          <a:bodyPr>
            <a:normAutofit fontScale="100000" lnSpcReduction="0"/>
          </a:bodyPr>
          <a:lstStyle>
            <a:lvl1pPr>
              <a:defRPr>
                <a:solidFill>
                  <a:srgbClr val="000080"/>
                </a:solidFill>
              </a:defRPr>
            </a:lvl1pPr>
          </a:lstStyle>
          <a:p>
            <a:pPr/>
            <a:r>
              <a:t>Outcome</a:t>
            </a:r>
          </a:p>
        </p:txBody>
      </p:sp>
      <p:sp>
        <p:nvSpPr>
          <p:cNvPr id="277" name="35 per cent write-down rate when things went wrong seems to be an historical regularity. Barry Eichengreen and Carolyn Werley, “How the Bondholders Fared,” in James Foreman-Peck, The Globalization of the World  Economy: Historical Foundations of Globalization (1998)…"/>
          <p:cNvSpPr txBox="1"/>
          <p:nvPr>
            <p:ph type="body" idx="4294967295"/>
          </p:nvPr>
        </p:nvSpPr>
        <p:spPr>
          <a:xfrm>
            <a:off x="277663" y="1270000"/>
            <a:ext cx="5044641" cy="5403533"/>
          </a:xfrm>
          <a:prstGeom prst="rect">
            <a:avLst/>
          </a:prstGeom>
        </p:spPr>
        <p:txBody>
          <a:bodyPr>
            <a:normAutofit fontScale="100000" lnSpcReduction="0"/>
          </a:bodyPr>
          <a:lstStyle/>
          <a:p>
            <a:pPr marL="274319" indent="-274319" defTabSz="365760">
              <a:spcBef>
                <a:spcPts val="900"/>
              </a:spcBef>
              <a:defRPr sz="1920"/>
            </a:pPr>
            <a:r>
              <a:t>35 per cent write-down rate when things went wrong seems to be an historical regularity. Barry Eichengreen and Carolyn Werley, “How the Bondholders Fared,” in James Foreman-Peck, The Globalization of the World 	Economy: Historical Foundations of Globalization (1998)</a:t>
            </a:r>
          </a:p>
          <a:p>
            <a:pPr marL="274319" indent="-274319" defTabSz="365760">
              <a:spcBef>
                <a:spcPts val="900"/>
              </a:spcBef>
              <a:defRPr sz="1920"/>
            </a:pPr>
            <a:r>
              <a:t>Lenders demanded an ex ante premium, or additional return (8% interest rather than 4-5%).  This premium more than compensated them for when things went badly. Josefin Meyer, Carmen Reinhart and Christoph Trebesch, “Sovereign Bonds since Waterloo,” NBER WP 25543 (Feb. 2019)</a:t>
            </a:r>
          </a:p>
          <a:p>
            <a:pPr marL="274319" indent="-274319" defTabSz="365760">
              <a:spcBef>
                <a:spcPts val="900"/>
              </a:spcBef>
              <a:defRPr sz="1920"/>
            </a:pPr>
            <a:r>
              <a:t>This explains why lenders were willing to “keep making the same mistake” (it wasn’t entirely a mistake…)</a:t>
            </a:r>
          </a:p>
        </p:txBody>
      </p:sp>
      <p:pic>
        <p:nvPicPr>
          <p:cNvPr id="278" name="Image" descr="Image"/>
          <p:cNvPicPr>
            <a:picLocks noChangeAspect="1"/>
          </p:cNvPicPr>
          <p:nvPr/>
        </p:nvPicPr>
        <p:blipFill>
          <a:blip r:embed="rId2">
            <a:extLst/>
          </a:blip>
          <a:stretch>
            <a:fillRect/>
          </a:stretch>
        </p:blipFill>
        <p:spPr>
          <a:xfrm>
            <a:off x="5583759" y="1270000"/>
            <a:ext cx="3266405" cy="5403533"/>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Under What Conditions Were Serial Defaulters Able to Borrow Again?"/>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780">
                <a:solidFill>
                  <a:srgbClr val="000080"/>
                </a:solidFill>
              </a:defRPr>
            </a:lvl1pPr>
          </a:lstStyle>
          <a:p>
            <a:pPr/>
            <a:r>
              <a:t>Under What Conditions Were Serial Defaulters Able to Borrow Again?</a:t>
            </a:r>
          </a:p>
        </p:txBody>
      </p:sp>
      <p:sp>
        <p:nvSpPr>
          <p:cNvPr id="281" name="First, they had to conclude a mutually acceptable restructuring.…"/>
          <p:cNvSpPr txBox="1"/>
          <p:nvPr>
            <p:ph type="body" idx="4294967295"/>
          </p:nvPr>
        </p:nvSpPr>
        <p:spPr>
          <a:xfrm>
            <a:off x="277663" y="1270000"/>
            <a:ext cx="5044641" cy="5403533"/>
          </a:xfrm>
          <a:prstGeom prst="rect">
            <a:avLst/>
          </a:prstGeom>
        </p:spPr>
        <p:txBody>
          <a:bodyPr>
            <a:normAutofit fontScale="100000" lnSpcReduction="0"/>
          </a:bodyPr>
          <a:lstStyle/>
          <a:p>
            <a:pPr marL="322325" indent="-322325" defTabSz="429768">
              <a:spcBef>
                <a:spcPts val="1100"/>
              </a:spcBef>
              <a:defRPr sz="2256"/>
            </a:pPr>
            <a:r>
              <a:t>First, they had to conclude a mutually acceptable restructuring.</a:t>
            </a:r>
          </a:p>
          <a:p>
            <a:pPr marL="322325" indent="-322325" defTabSz="429768">
              <a:spcBef>
                <a:spcPts val="1100"/>
              </a:spcBef>
              <a:defRPr sz="2256"/>
            </a:pPr>
            <a:r>
              <a:t>Then they had to put in place credible fiscal reforms.</a:t>
            </a:r>
          </a:p>
          <a:p>
            <a:pPr marL="322325" indent="-322325" defTabSz="429768">
              <a:spcBef>
                <a:spcPts val="1100"/>
              </a:spcBef>
              <a:defRPr sz="2256"/>
            </a:pPr>
            <a:r>
              <a:t>The gold standard may have been important here as a signal and a constraint on policy. (as Bordo and Rockoff argue*). Michael Bordo and Hugh Rockoff, “The Gold Standard as a Good Housekeeping Seal of Approval,” Journal of Economic History (1996)</a:t>
            </a:r>
          </a:p>
          <a:p>
            <a:pPr marL="322325" indent="-322325" defTabSz="429768">
              <a:spcBef>
                <a:spcPts val="1100"/>
              </a:spcBef>
              <a:defRPr sz="2256"/>
            </a:pPr>
            <a:r>
              <a:t>Pointing to the role of the international monetary framework, to which we will return…</a:t>
            </a:r>
          </a:p>
        </p:txBody>
      </p:sp>
      <p:pic>
        <p:nvPicPr>
          <p:cNvPr id="282" name="Image" descr="Image"/>
          <p:cNvPicPr>
            <a:picLocks noChangeAspect="1"/>
          </p:cNvPicPr>
          <p:nvPr/>
        </p:nvPicPr>
        <p:blipFill>
          <a:blip r:embed="rId2">
            <a:extLst/>
          </a:blip>
          <a:stretch>
            <a:fillRect/>
          </a:stretch>
        </p:blipFill>
        <p:spPr>
          <a:xfrm>
            <a:off x="5583759" y="1270000"/>
            <a:ext cx="3266405" cy="5403533"/>
          </a:xfrm>
          <a:prstGeom prst="rect">
            <a:avLst/>
          </a:prstGeom>
          <a:ln w="12700">
            <a:miter lim="400000"/>
          </a:ln>
        </p:spPr>
      </p:pic>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Catch Our Breath…"/>
          <p:cNvSpPr txBox="1"/>
          <p:nvPr>
            <p:ph type="title"/>
          </p:nvPr>
        </p:nvSpPr>
        <p:spPr>
          <a:xfrm>
            <a:off x="276457" y="-1"/>
            <a:ext cx="8572501" cy="1270001"/>
          </a:xfrm>
          <a:prstGeom prst="rect">
            <a:avLst/>
          </a:prstGeom>
        </p:spPr>
        <p:txBody>
          <a:bodyPr/>
          <a:lstStyle/>
          <a:p>
            <a:pPr/>
            <a:r>
              <a:t>Catch Our Breath…</a:t>
            </a:r>
          </a:p>
        </p:txBody>
      </p:sp>
      <p:sp>
        <p:nvSpPr>
          <p:cNvPr id="285"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86"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87" name="&lt;https://www.icloud.com/keynote/0f4kHkrxIbwEGb1yge_3fKn-g&gt;"/>
          <p:cNvSpPr txBox="1"/>
          <p:nvPr/>
        </p:nvSpPr>
        <p:spPr>
          <a:xfrm>
            <a:off x="276457" y="6032500"/>
            <a:ext cx="8572501" cy="635000"/>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chor="b">
            <a:normAutofit fontScale="100000" lnSpcReduction="0"/>
          </a:bodyPr>
          <a:lstStyle/>
          <a:p>
            <a:pPr algn="ctr">
              <a:spcBef>
                <a:spcPts val="1200"/>
              </a:spcBef>
              <a:defRPr sz="1200"/>
            </a:pPr>
            <a:r>
              <a:t>&lt;</a:t>
            </a:r>
            <a:r>
              <a:rPr u="sng">
                <a:solidFill>
                  <a:srgbClr val="0000FF"/>
                </a:solidFill>
                <a:uFill>
                  <a:solidFill>
                    <a:srgbClr val="0000FF"/>
                  </a:solidFill>
                </a:uFill>
                <a:hlinkClick r:id="rId3" invalidUrl="" action="" tgtFrame="" tooltip="" history="1" highlightClick="0" endSnd="0"/>
              </a:rPr>
              <a:t>https://www.icloud.com/keynote/0f4kHkrxIbwEGb1yge_3fKn-g</a:t>
            </a:r>
            <a:r>
              <a:t>&gt;</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Slide Number"/>
          <p:cNvSpPr txBox="1"/>
          <p:nvPr>
            <p:ph type="sldNum" sz="quarter" idx="2"/>
          </p:nvPr>
        </p:nvSpPr>
        <p:spPr>
          <a:xfrm>
            <a:off x="6553200" y="6410642"/>
            <a:ext cx="2133600" cy="256541"/>
          </a:xfrm>
          <a:prstGeom prst="rect">
            <a:avLst/>
          </a:prstGeom>
          <a:extLst>
            <a:ext uri="{C572A759-6A51-4108-AA02-DFA0A04FC94B}">
              <ma14:wrappingTextBoxFlag xmlns:ma14="http://schemas.microsoft.com/office/mac/drawingml/2011/main" val="1"/>
            </a:ext>
          </a:extLst>
        </p:spPr>
        <p:txBody>
          <a:bodyPr/>
          <a:lstStyle>
            <a:lvl1pPr>
              <a:defRPr sz="1100"/>
            </a:lvl1pPr>
          </a:lstStyle>
          <a:p>
            <a:pPr/>
            <a:fld id="{86CB4B4D-7CA3-9044-876B-883B54F8677D}" type="slidenum"/>
          </a:p>
        </p:txBody>
      </p:sp>
      <p:sp>
        <p:nvSpPr>
          <p:cNvPr id="290" name="Organization: Capital Markets"/>
          <p:cNvSpPr txBox="1"/>
          <p:nvPr>
            <p:ph type="title" idx="4294967295"/>
          </p:nvPr>
        </p:nvSpPr>
        <p:spPr>
          <a:xfrm>
            <a:off x="277663" y="-1"/>
            <a:ext cx="8572501" cy="1270001"/>
          </a:xfrm>
          <a:prstGeom prst="rect">
            <a:avLst/>
          </a:prstGeom>
        </p:spPr>
        <p:txBody>
          <a:bodyPr>
            <a:normAutofit fontScale="100000" lnSpcReduction="0"/>
          </a:bodyPr>
          <a:lstStyle>
            <a:lvl1pPr defTabSz="361188">
              <a:defRPr sz="5372"/>
            </a:lvl1pPr>
          </a:lstStyle>
          <a:p>
            <a:pPr/>
            <a:r>
              <a:t>Organization: Capital Markets</a:t>
            </a:r>
          </a:p>
        </p:txBody>
      </p:sp>
      <p:sp>
        <p:nvSpPr>
          <p:cNvPr id="291" name="Capital Markets: Background…"/>
          <p:cNvSpPr txBox="1"/>
          <p:nvPr>
            <p:ph type="body" idx="4294967295"/>
          </p:nvPr>
        </p:nvSpPr>
        <p:spPr>
          <a:xfrm>
            <a:off x="277663" y="1269999"/>
            <a:ext cx="5044641" cy="5403534"/>
          </a:xfrm>
          <a:prstGeom prst="rect">
            <a:avLst/>
          </a:prstGeom>
        </p:spPr>
        <p:txBody>
          <a:bodyPr>
            <a:normAutofit fontScale="100000" lnSpcReduction="0"/>
          </a:bodyPr>
          <a:lstStyle/>
          <a:p>
            <a:pPr marL="161022" indent="-161022" defTabSz="333756">
              <a:spcBef>
                <a:spcPts val="800"/>
              </a:spcBef>
              <a:buFontTx/>
              <a:defRPr sz="1606"/>
            </a:pPr>
            <a:r>
              <a:t>Capital Markets: Background</a:t>
            </a:r>
          </a:p>
          <a:p>
            <a:pPr lvl="1" marL="439152" indent="-161022" defTabSz="333756">
              <a:spcBef>
                <a:spcPts val="800"/>
              </a:spcBef>
              <a:buFontTx/>
              <a:buChar char="•"/>
              <a:defRPr sz="1606"/>
            </a:pPr>
            <a:r>
              <a:t>Market structure</a:t>
            </a:r>
          </a:p>
          <a:p>
            <a:pPr lvl="1" marL="439152" indent="-161022" defTabSz="333756">
              <a:spcBef>
                <a:spcPts val="800"/>
              </a:spcBef>
              <a:buFontTx/>
              <a:buChar char="•"/>
              <a:defRPr sz="1606"/>
            </a:pPr>
            <a:r>
              <a:t>Previous economists’ views</a:t>
            </a:r>
          </a:p>
          <a:p>
            <a:pPr marL="161022" indent="-161022" defTabSz="333756">
              <a:spcBef>
                <a:spcPts val="800"/>
              </a:spcBef>
              <a:buFontTx/>
              <a:defRPr sz="1606"/>
            </a:pPr>
            <a:r>
              <a:t>Early American Banking</a:t>
            </a:r>
          </a:p>
          <a:p>
            <a:pPr lvl="1" marL="439152" indent="-161022" defTabSz="333756">
              <a:spcBef>
                <a:spcPts val="800"/>
              </a:spcBef>
              <a:buFontTx/>
              <a:buChar char="•"/>
              <a:defRPr sz="1606"/>
            </a:pPr>
            <a:r>
              <a:t>Colonial and federal eras</a:t>
            </a:r>
          </a:p>
          <a:p>
            <a:pPr lvl="1" marL="439152" indent="-161022" defTabSz="333756">
              <a:spcBef>
                <a:spcPts val="800"/>
              </a:spcBef>
              <a:buFontTx/>
              <a:buChar char="•"/>
              <a:defRPr sz="1606"/>
            </a:pPr>
            <a:r>
              <a:t>Early national banking</a:t>
            </a:r>
          </a:p>
          <a:p>
            <a:pPr lvl="1" marL="439152" indent="-161022" defTabSz="333756">
              <a:spcBef>
                <a:spcPts val="800"/>
              </a:spcBef>
              <a:buFontTx/>
              <a:buChar char="•"/>
              <a:defRPr sz="1606"/>
            </a:pPr>
            <a:r>
              <a:t>After the Civil War</a:t>
            </a:r>
          </a:p>
          <a:p>
            <a:pPr marL="161022" indent="-161022" defTabSz="333756">
              <a:spcBef>
                <a:spcPts val="800"/>
              </a:spcBef>
              <a:buFontTx/>
              <a:defRPr sz="1606"/>
            </a:pPr>
            <a:r>
              <a:t>The Emergence of Securities Markets</a:t>
            </a:r>
          </a:p>
          <a:p>
            <a:pPr lvl="1" marL="439152" indent="-161022" defTabSz="333756">
              <a:spcBef>
                <a:spcPts val="800"/>
              </a:spcBef>
              <a:buFontTx/>
              <a:buChar char="•"/>
              <a:defRPr sz="1606"/>
            </a:pPr>
            <a:r>
              <a:t>The South Sea Bubble and afterwards</a:t>
            </a:r>
          </a:p>
          <a:p>
            <a:pPr lvl="1" marL="439152" indent="-161022" defTabSz="333756">
              <a:spcBef>
                <a:spcPts val="800"/>
              </a:spcBef>
              <a:buFontTx/>
              <a:buChar char="•"/>
              <a:defRPr sz="1606"/>
            </a:pPr>
            <a:r>
              <a:t>Investment banking</a:t>
            </a:r>
          </a:p>
          <a:p>
            <a:pPr marL="161022" indent="-161022" defTabSz="333756">
              <a:spcBef>
                <a:spcPts val="800"/>
              </a:spcBef>
              <a:buFontTx/>
              <a:defRPr sz="1606"/>
            </a:pPr>
            <a:r>
              <a:t>International Finance</a:t>
            </a:r>
          </a:p>
          <a:p>
            <a:pPr marL="161022" indent="-161022" defTabSz="333756">
              <a:spcBef>
                <a:spcPts val="800"/>
              </a:spcBef>
              <a:buFontTx/>
              <a:defRPr sz="1606"/>
            </a:pPr>
            <a:r>
              <a:t>Finance, Trade, Growth, and Default</a:t>
            </a:r>
          </a:p>
          <a:p>
            <a:pPr lvl="1" marL="439152" indent="-161022" defTabSz="333756">
              <a:spcBef>
                <a:spcPts val="800"/>
              </a:spcBef>
              <a:buFontTx/>
              <a:buChar char="•"/>
              <a:defRPr sz="1606"/>
            </a:pPr>
            <a:r>
              <a:t>Complementarities</a:t>
            </a:r>
          </a:p>
          <a:p>
            <a:pPr lvl="1" marL="439152" indent="-161022" defTabSz="333756">
              <a:spcBef>
                <a:spcPts val="800"/>
              </a:spcBef>
              <a:buFontTx/>
              <a:buChar char="•"/>
              <a:defRPr sz="1606"/>
            </a:pPr>
            <a:r>
              <a:t>Default</a:t>
            </a:r>
          </a:p>
        </p:txBody>
      </p:sp>
      <p:pic>
        <p:nvPicPr>
          <p:cNvPr id="292" name="Image" descr="Image"/>
          <p:cNvPicPr>
            <a:picLocks noChangeAspect="1"/>
          </p:cNvPicPr>
          <p:nvPr/>
        </p:nvPicPr>
        <p:blipFill>
          <a:blip r:embed="rId2">
            <a:extLst/>
          </a:blip>
          <a:stretch>
            <a:fillRect/>
          </a:stretch>
        </p:blipFill>
        <p:spPr>
          <a:xfrm>
            <a:off x="5322303" y="1270000"/>
            <a:ext cx="3527861" cy="5403533"/>
          </a:xfrm>
          <a:prstGeom prst="rect">
            <a:avLst/>
          </a:prstGeom>
          <a:ln w="3175">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 name="Capital Markets: Background I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4410">
                <a:solidFill>
                  <a:srgbClr val="000080"/>
                </a:solidFill>
                <a:latin typeface="+mj-lt"/>
                <a:ea typeface="+mj-ea"/>
                <a:cs typeface="+mj-cs"/>
                <a:sym typeface="Helvetica"/>
              </a:defRPr>
            </a:lvl1pPr>
          </a:lstStyle>
          <a:p>
            <a:pPr/>
            <a:r>
              <a:t>Capital Markets: Background III</a:t>
            </a:r>
          </a:p>
        </p:txBody>
      </p:sp>
      <p:sp>
        <p:nvSpPr>
          <p:cNvPr id="84" name="But what of transactions in which both parties aren’t pursuing one of those goals?:…"/>
          <p:cNvSpPr txBox="1"/>
          <p:nvPr>
            <p:ph type="body" idx="4294967295"/>
          </p:nvPr>
        </p:nvSpPr>
        <p:spPr>
          <a:xfrm>
            <a:off x="277663" y="1270000"/>
            <a:ext cx="5080001" cy="5080000"/>
          </a:xfrm>
          <a:prstGeom prst="rect">
            <a:avLst/>
          </a:prstGeom>
        </p:spPr>
        <p:txBody>
          <a:bodyPr>
            <a:normAutofit fontScale="100000" lnSpcReduction="0"/>
          </a:bodyPr>
          <a:lstStyle/>
          <a:p>
            <a:pPr marL="0" indent="0" defTabSz="388620">
              <a:spcBef>
                <a:spcPts val="1000"/>
              </a:spcBef>
              <a:buSzTx/>
              <a:buFontTx/>
              <a:buNone/>
              <a:defRPr b="1" sz="2550">
                <a:solidFill>
                  <a:srgbClr val="000080"/>
                </a:solidFill>
                <a:latin typeface="+mj-lt"/>
                <a:ea typeface="+mj-ea"/>
                <a:cs typeface="+mj-cs"/>
                <a:sym typeface="Helvetica"/>
              </a:defRPr>
            </a:pPr>
            <a:r>
              <a:t>But what of transactions in which both parties aren’t pursuing one of those goals?:</a:t>
            </a:r>
          </a:p>
          <a:p>
            <a:pPr marL="291464" indent="-291464" defTabSz="388620">
              <a:spcBef>
                <a:spcPts val="1000"/>
              </a:spcBef>
              <a:defRPr sz="2040">
                <a:latin typeface="Times New Roman"/>
                <a:ea typeface="Times New Roman"/>
                <a:cs typeface="Times New Roman"/>
                <a:sym typeface="Times New Roman"/>
              </a:defRPr>
            </a:pPr>
            <a:r>
              <a:t>They are behavioral cons</a:t>
            </a:r>
          </a:p>
          <a:p>
            <a:pPr marL="291464" indent="-291464" defTabSz="388620">
              <a:spcBef>
                <a:spcPts val="1000"/>
              </a:spcBef>
              <a:defRPr sz="2040">
                <a:latin typeface="Times New Roman"/>
                <a:ea typeface="Times New Roman"/>
                <a:cs typeface="Times New Roman"/>
                <a:sym typeface="Times New Roman"/>
              </a:defRPr>
            </a:pPr>
            <a:r>
              <a:t>“Common knowledge”</a:t>
            </a:r>
          </a:p>
          <a:p>
            <a:pPr lvl="1" marL="680084" indent="-291464" defTabSz="388620">
              <a:spcBef>
                <a:spcPts val="1000"/>
              </a:spcBef>
              <a:buChar char="•"/>
              <a:defRPr sz="2040">
                <a:latin typeface="Times New Roman"/>
                <a:ea typeface="Times New Roman"/>
                <a:cs typeface="Times New Roman"/>
                <a:sym typeface="Times New Roman"/>
              </a:defRPr>
            </a:pPr>
            <a:r>
              <a:t>The problem of volume</a:t>
            </a:r>
          </a:p>
          <a:p>
            <a:pPr lvl="1" marL="680084" indent="-291464" defTabSz="388620">
              <a:spcBef>
                <a:spcPts val="1000"/>
              </a:spcBef>
              <a:buChar char="•"/>
              <a:defRPr sz="2040">
                <a:latin typeface="Times New Roman"/>
                <a:ea typeface="Times New Roman"/>
                <a:cs typeface="Times New Roman"/>
                <a:sym typeface="Times New Roman"/>
              </a:defRPr>
            </a:pPr>
            <a:r>
              <a:t>Jeremy Bulow:</a:t>
            </a:r>
          </a:p>
          <a:p>
            <a:pPr lvl="2" marL="1068704" indent="-291464" defTabSz="388620">
              <a:spcBef>
                <a:spcPts val="1000"/>
              </a:spcBef>
              <a:defRPr sz="2040">
                <a:latin typeface="Times New Roman"/>
                <a:ea typeface="Times New Roman"/>
                <a:cs typeface="Times New Roman"/>
                <a:sym typeface="Times New Roman"/>
              </a:defRPr>
            </a:pPr>
            <a:r>
              <a:t>People sitting in a circle; one person raises a hand, then puts it down</a:t>
            </a:r>
          </a:p>
          <a:p>
            <a:pPr lvl="2" marL="1068704" indent="-291464" defTabSz="388620">
              <a:spcBef>
                <a:spcPts val="1000"/>
              </a:spcBef>
              <a:defRPr sz="2040">
                <a:latin typeface="Times New Roman"/>
                <a:ea typeface="Times New Roman"/>
                <a:cs typeface="Times New Roman"/>
                <a:sym typeface="Times New Roman"/>
              </a:defRPr>
            </a:pPr>
            <a:r>
              <a:t>Market existence issues</a:t>
            </a:r>
          </a:p>
          <a:p>
            <a:pPr lvl="1" marL="680084" indent="-291464" defTabSz="388620">
              <a:spcBef>
                <a:spcPts val="1000"/>
              </a:spcBef>
              <a:buChar char="•"/>
              <a:defRPr sz="2040">
                <a:latin typeface="Times New Roman"/>
                <a:ea typeface="Times New Roman"/>
                <a:cs typeface="Times New Roman"/>
                <a:sym typeface="Times New Roman"/>
              </a:defRPr>
            </a:pPr>
            <a:r>
              <a:t>John Maynard Keynes</a:t>
            </a:r>
          </a:p>
          <a:p>
            <a:pPr lvl="2" marL="1068704" indent="-291464" defTabSz="388620">
              <a:spcBef>
                <a:spcPts val="1000"/>
              </a:spcBef>
              <a:defRPr sz="2040">
                <a:latin typeface="Times New Roman"/>
                <a:ea typeface="Times New Roman"/>
                <a:cs typeface="Times New Roman"/>
                <a:sym typeface="Times New Roman"/>
              </a:defRPr>
            </a:pPr>
            <a:r>
              <a:t>Market functioning issues</a:t>
            </a:r>
          </a:p>
        </p:txBody>
      </p:sp>
      <p:pic>
        <p:nvPicPr>
          <p:cNvPr id="85" name="Image" descr="Image"/>
          <p:cNvPicPr>
            <a:picLocks noChangeAspect="1"/>
          </p:cNvPicPr>
          <p:nvPr/>
        </p:nvPicPr>
        <p:blipFill>
          <a:blip r:embed="rId3">
            <a:extLst/>
          </a:blip>
          <a:stretch>
            <a:fillRect/>
          </a:stretch>
        </p:blipFill>
        <p:spPr>
          <a:xfrm>
            <a:off x="5322303" y="1270000"/>
            <a:ext cx="3527861" cy="5403533"/>
          </a:xfrm>
          <a:prstGeom prst="rect">
            <a:avLst/>
          </a:prstGeom>
          <a:ln w="12700">
            <a:miter lim="400000"/>
          </a:ln>
        </p:spPr>
      </p:pic>
      <p:sp>
        <p:nvSpPr>
          <p:cNvPr id="86"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Capital Markets: Background IV"/>
          <p:cNvSpPr txBox="1"/>
          <p:nvPr>
            <p:ph type="title" idx="4294967295"/>
          </p:nvPr>
        </p:nvSpPr>
        <p:spPr>
          <a:xfrm>
            <a:off x="277663" y="-1"/>
            <a:ext cx="8572501" cy="1270001"/>
          </a:xfrm>
          <a:prstGeom prst="rect">
            <a:avLst/>
          </a:prstGeom>
        </p:spPr>
        <p:txBody>
          <a:bodyPr>
            <a:normAutofit fontScale="100000" lnSpcReduction="0"/>
          </a:bodyPr>
          <a:lstStyle>
            <a:lvl1pPr defTabSz="288036">
              <a:defRPr sz="4410">
                <a:solidFill>
                  <a:srgbClr val="000080"/>
                </a:solidFill>
                <a:latin typeface="+mj-lt"/>
                <a:ea typeface="+mj-ea"/>
                <a:cs typeface="+mj-cs"/>
                <a:sym typeface="Helvetica"/>
              </a:defRPr>
            </a:lvl1pPr>
          </a:lstStyle>
          <a:p>
            <a:pPr/>
            <a:r>
              <a:t>Capital Markets: Background IV</a:t>
            </a:r>
          </a:p>
        </p:txBody>
      </p:sp>
      <p:sp>
        <p:nvSpPr>
          <p:cNvPr id="91" name="John Maynard Keynes on The State of Long-Term Expectation:…"/>
          <p:cNvSpPr txBox="1"/>
          <p:nvPr>
            <p:ph type="body" idx="4294967295"/>
          </p:nvPr>
        </p:nvSpPr>
        <p:spPr>
          <a:xfrm>
            <a:off x="277663" y="1270000"/>
            <a:ext cx="5080001" cy="5080000"/>
          </a:xfrm>
          <a:prstGeom prst="rect">
            <a:avLst/>
          </a:prstGeom>
        </p:spPr>
        <p:txBody>
          <a:bodyPr>
            <a:normAutofit fontScale="100000" lnSpcReduction="0"/>
          </a:bodyPr>
          <a:lstStyle/>
          <a:p>
            <a:pPr marL="0" indent="0" defTabSz="205739">
              <a:spcBef>
                <a:spcPts val="500"/>
              </a:spcBef>
              <a:buSzTx/>
              <a:buFontTx/>
              <a:buNone/>
              <a:defRPr b="1" sz="1350">
                <a:solidFill>
                  <a:srgbClr val="000080"/>
                </a:solidFill>
                <a:latin typeface="+mj-lt"/>
                <a:ea typeface="+mj-ea"/>
                <a:cs typeface="+mj-cs"/>
                <a:sym typeface="Helvetica"/>
              </a:defRPr>
            </a:pPr>
            <a:r>
              <a:t>John Maynard Keynes on The State of Long-Term Expectation:</a:t>
            </a:r>
          </a:p>
          <a:p>
            <a:pPr marL="154304" indent="-154304" defTabSz="205739">
              <a:spcBef>
                <a:spcPts val="500"/>
              </a:spcBef>
              <a:defRPr sz="1079">
                <a:latin typeface="Times New Roman"/>
                <a:ea typeface="Times New Roman"/>
                <a:cs typeface="Times New Roman"/>
                <a:sym typeface="Times New Roman"/>
              </a:defRPr>
            </a:pPr>
            <a:r>
              <a:t>“The professional investor is forced to concern himself with the anticipation of impending changes, in the news or in the atmosphere, of the kind by which experience shows that the mass psychology of the market is most influenced.… The social object of skilled investment should be to defeat the dark forces of time and ignorance which envelop our future. The actual, private object of the most skilled investment to-day is "to beat the gun", as the Americans so well express it, to outwit the crowd, and to pass the bad, or depreciating, half-crown to the other fellow. This battle of wits to anticipate the basis of conventional valuation a few months hence, rather than the prospective yield of an investment over a long term of years, does not even require gulls amongst the public to feed the maws of the professional;—it can be played by professionals amongst themselves.... We have reached the third degree where we devote our intelligences to anticipating what average opinion expects the average opinion to be….</a:t>
            </a:r>
          </a:p>
          <a:p>
            <a:pPr marL="154304" indent="-154304" defTabSz="205739">
              <a:spcBef>
                <a:spcPts val="500"/>
              </a:spcBef>
              <a:defRPr sz="1079">
                <a:latin typeface="Times New Roman"/>
                <a:ea typeface="Times New Roman"/>
                <a:cs typeface="Times New Roman"/>
                <a:sym typeface="Times New Roman"/>
              </a:defRPr>
            </a:pPr>
            <a:r>
              <a:t>“If the reader interjects that there must surely be large profits to be gained from the other players in the long run by a skilled individual who, unperturbed by the prevailing pastime, continues to purchase investments on the best genuine long-term expectations he can frame, he must be answered, first of all, that there are, indeed, such serious-minded individuals…. But… several factors…. jeopardise the predominance of such individuals.… He who attempts it must surely lead much more laborious days and run greater risks than he who tries to guess better than the crowd.… There is no clear evidence from experience that the investment policy which is socially advantageous coincides with that which is most profitable. It needs more intelligence to defeat the forces of time and our ignorance of the future than to beat the gun.</a:t>
            </a:r>
          </a:p>
          <a:p>
            <a:pPr marL="154304" indent="-154304" defTabSz="205739">
              <a:spcBef>
                <a:spcPts val="500"/>
              </a:spcBef>
              <a:defRPr sz="1079">
                <a:latin typeface="Times New Roman"/>
                <a:ea typeface="Times New Roman"/>
                <a:cs typeface="Times New Roman"/>
                <a:sym typeface="Times New Roman"/>
              </a:defRPr>
            </a:pPr>
            <a:r>
              <a:t>“Moreover, life is not long enough;—human nature desires quick results, there is a peculiar zest in making money quickly, and remoter gains are discounted by the average man at a very high rate. The game of professional investment is intolerably boring and over-exacting to anyone who is entirely exempt from the gambling instinct; whilst he who has it must pay to this propensity the appropriate toll…”</a:t>
            </a:r>
          </a:p>
        </p:txBody>
      </p:sp>
      <p:pic>
        <p:nvPicPr>
          <p:cNvPr id="92" name="Image" descr="Image"/>
          <p:cNvPicPr>
            <a:picLocks noChangeAspect="1"/>
          </p:cNvPicPr>
          <p:nvPr/>
        </p:nvPicPr>
        <p:blipFill>
          <a:blip r:embed="rId3">
            <a:extLst/>
          </a:blip>
          <a:stretch>
            <a:fillRect/>
          </a:stretch>
        </p:blipFill>
        <p:spPr>
          <a:xfrm>
            <a:off x="5322303" y="1270000"/>
            <a:ext cx="3527861" cy="5403533"/>
          </a:xfrm>
          <a:prstGeom prst="rect">
            <a:avLst/>
          </a:prstGeom>
          <a:ln w="12700">
            <a:miter lim="400000"/>
          </a:ln>
        </p:spPr>
      </p:pic>
      <p:sp>
        <p:nvSpPr>
          <p:cNvPr id="93"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Views of Capital Market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5670">
                <a:solidFill>
                  <a:srgbClr val="000080"/>
                </a:solidFill>
                <a:latin typeface="+mj-lt"/>
                <a:ea typeface="+mj-ea"/>
                <a:cs typeface="+mj-cs"/>
                <a:sym typeface="Helvetica"/>
              </a:defRPr>
            </a:lvl1pPr>
          </a:lstStyle>
          <a:p>
            <a:pPr/>
            <a:r>
              <a:t>Views of Capital Markets</a:t>
            </a:r>
          </a:p>
        </p:txBody>
      </p:sp>
      <p:sp>
        <p:nvSpPr>
          <p:cNvPr id="98" name="“11 opinions—10 from each of the other economists, &amp; 2 from Mr. Keynes”:…"/>
          <p:cNvSpPr txBox="1"/>
          <p:nvPr>
            <p:ph type="body" idx="4294967295"/>
          </p:nvPr>
        </p:nvSpPr>
        <p:spPr>
          <a:xfrm>
            <a:off x="277663" y="1270000"/>
            <a:ext cx="7227721" cy="5084601"/>
          </a:xfrm>
          <a:prstGeom prst="rect">
            <a:avLst/>
          </a:prstGeom>
        </p:spPr>
        <p:txBody>
          <a:bodyPr>
            <a:normAutofit fontScale="100000" lnSpcReduction="0"/>
          </a:bodyPr>
          <a:lstStyle/>
          <a:p>
            <a:pPr marL="0" indent="0" defTabSz="342900">
              <a:spcBef>
                <a:spcPts val="900"/>
              </a:spcBef>
              <a:buSzTx/>
              <a:buFontTx/>
              <a:buNone/>
              <a:defRPr b="1" sz="2250">
                <a:solidFill>
                  <a:srgbClr val="000080"/>
                </a:solidFill>
                <a:latin typeface="+mj-lt"/>
                <a:ea typeface="+mj-ea"/>
                <a:cs typeface="+mj-cs"/>
                <a:sym typeface="Helvetica"/>
              </a:defRPr>
            </a:pPr>
            <a:r>
              <a:t>“11 opinions—10 from each of the other economists, &amp; 2 from Mr. Keynes”:</a:t>
            </a:r>
          </a:p>
          <a:p>
            <a:pPr marL="257174" indent="-257174" defTabSz="342900">
              <a:spcBef>
                <a:spcPts val="900"/>
              </a:spcBef>
              <a:defRPr sz="1800">
                <a:latin typeface="Times New Roman"/>
                <a:ea typeface="Times New Roman"/>
                <a:cs typeface="Times New Roman"/>
                <a:sym typeface="Times New Roman"/>
              </a:defRPr>
            </a:pPr>
            <a:r>
              <a:t>Previous generations of economists:</a:t>
            </a:r>
          </a:p>
          <a:p>
            <a:pPr lvl="1" marL="600074" indent="-257174" defTabSz="342900">
              <a:spcBef>
                <a:spcPts val="900"/>
              </a:spcBef>
              <a:buChar char="•"/>
              <a:defRPr sz="1800">
                <a:latin typeface="Times New Roman"/>
                <a:ea typeface="Times New Roman"/>
                <a:cs typeface="Times New Roman"/>
                <a:sym typeface="Times New Roman"/>
              </a:defRPr>
            </a:pPr>
            <a:r>
              <a:t>Schumpeter: capitalism is “innovation fueled by finance”</a:t>
            </a:r>
          </a:p>
          <a:p>
            <a:pPr lvl="1" marL="600074" indent="-257174" defTabSz="342900">
              <a:spcBef>
                <a:spcPts val="900"/>
              </a:spcBef>
              <a:buChar char="•"/>
              <a:defRPr sz="1800">
                <a:latin typeface="Times New Roman"/>
                <a:ea typeface="Times New Roman"/>
                <a:cs typeface="Times New Roman"/>
                <a:sym typeface="Times New Roman"/>
              </a:defRPr>
            </a:pPr>
            <a:r>
              <a:t>Robinson: “finance is simply handmaiden to industry and commerce”</a:t>
            </a:r>
          </a:p>
          <a:p>
            <a:pPr lvl="1" marL="600074" indent="-257174" defTabSz="342900">
              <a:spcBef>
                <a:spcPts val="900"/>
              </a:spcBef>
              <a:buChar char="•"/>
              <a:defRPr sz="1800">
                <a:latin typeface="Times New Roman"/>
                <a:ea typeface="Times New Roman"/>
                <a:cs typeface="Times New Roman"/>
                <a:sym typeface="Times New Roman"/>
              </a:defRPr>
            </a:pPr>
            <a:r>
              <a:t>Alexander Gerschenkron: banks, in particular, play a key role in late-developing countries because of increasing scale with technology and the headroom for catchup</a:t>
            </a:r>
          </a:p>
          <a:p>
            <a:pPr marL="257174" indent="-257174" defTabSz="342900">
              <a:spcBef>
                <a:spcPts val="900"/>
              </a:spcBef>
              <a:defRPr sz="1800">
                <a:latin typeface="Times New Roman"/>
                <a:ea typeface="Times New Roman"/>
                <a:cs typeface="Times New Roman"/>
                <a:sym typeface="Times New Roman"/>
              </a:defRPr>
            </a:pPr>
            <a:r>
              <a:t>Lots of types of financial markets and institutions, working differently:</a:t>
            </a:r>
          </a:p>
          <a:p>
            <a:pPr lvl="1" marL="600074" indent="-257174" defTabSz="342900">
              <a:spcBef>
                <a:spcPts val="900"/>
              </a:spcBef>
              <a:buChar char="•"/>
              <a:defRPr sz="1800">
                <a:latin typeface="Times New Roman"/>
                <a:ea typeface="Times New Roman"/>
                <a:cs typeface="Times New Roman"/>
                <a:sym typeface="Times New Roman"/>
              </a:defRPr>
            </a:pPr>
            <a:r>
              <a:t>Banks</a:t>
            </a:r>
          </a:p>
          <a:p>
            <a:pPr lvl="1" marL="600074" indent="-257174" defTabSz="342900">
              <a:spcBef>
                <a:spcPts val="900"/>
              </a:spcBef>
              <a:buChar char="•"/>
              <a:defRPr sz="1800">
                <a:latin typeface="Times New Roman"/>
                <a:ea typeface="Times New Roman"/>
                <a:cs typeface="Times New Roman"/>
                <a:sym typeface="Times New Roman"/>
              </a:defRPr>
            </a:pPr>
            <a:r>
              <a:t>Near-banks: S&amp;Ls, mutuals, credit unions</a:t>
            </a:r>
          </a:p>
          <a:p>
            <a:pPr lvl="1" marL="600074" indent="-257174" defTabSz="342900">
              <a:spcBef>
                <a:spcPts val="900"/>
              </a:spcBef>
              <a:buChar char="•"/>
              <a:defRPr sz="1800">
                <a:latin typeface="Times New Roman"/>
                <a:ea typeface="Times New Roman"/>
                <a:cs typeface="Times New Roman"/>
                <a:sym typeface="Times New Roman"/>
              </a:defRPr>
            </a:pPr>
            <a:r>
              <a:t>Markets: stock, bond, and commercial paper</a:t>
            </a:r>
          </a:p>
          <a:p>
            <a:pPr lvl="1" marL="600074" indent="-257174" defTabSz="342900">
              <a:spcBef>
                <a:spcPts val="900"/>
              </a:spcBef>
              <a:buChar char="•"/>
              <a:defRPr sz="1800">
                <a:latin typeface="Times New Roman"/>
                <a:ea typeface="Times New Roman"/>
                <a:cs typeface="Times New Roman"/>
                <a:sym typeface="Times New Roman"/>
              </a:defRPr>
            </a:pPr>
            <a:r>
              <a:t>Insurance companies </a:t>
            </a:r>
          </a:p>
          <a:p>
            <a:pPr lvl="1" marL="600074" indent="-257174" defTabSz="342900">
              <a:spcBef>
                <a:spcPts val="900"/>
              </a:spcBef>
              <a:buChar char="•"/>
              <a:defRPr sz="1800">
                <a:latin typeface="Times New Roman"/>
                <a:ea typeface="Times New Roman"/>
                <a:cs typeface="Times New Roman"/>
                <a:sym typeface="Times New Roman"/>
              </a:defRPr>
            </a:pPr>
            <a:r>
              <a:t>Investment funds</a:t>
            </a:r>
          </a:p>
        </p:txBody>
      </p:sp>
      <p:sp>
        <p:nvSpPr>
          <p:cNvPr id="99"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00" name="irc_mi" descr="irc_mi"/>
          <p:cNvPicPr>
            <a:picLocks noChangeAspect="1"/>
          </p:cNvPicPr>
          <p:nvPr/>
        </p:nvPicPr>
        <p:blipFill>
          <a:blip r:embed="rId2">
            <a:extLst/>
          </a:blip>
          <a:stretch>
            <a:fillRect/>
          </a:stretch>
        </p:blipFill>
        <p:spPr>
          <a:xfrm>
            <a:off x="7505383" y="1270000"/>
            <a:ext cx="1335483" cy="1675453"/>
          </a:xfrm>
          <a:prstGeom prst="rect">
            <a:avLst/>
          </a:prstGeom>
          <a:ln w="12700">
            <a:miter lim="400000"/>
          </a:ln>
        </p:spPr>
      </p:pic>
      <p:pic>
        <p:nvPicPr>
          <p:cNvPr id="101" name="irc_mi" descr="irc_mi"/>
          <p:cNvPicPr>
            <a:picLocks noChangeAspect="1"/>
          </p:cNvPicPr>
          <p:nvPr/>
        </p:nvPicPr>
        <p:blipFill>
          <a:blip r:embed="rId3">
            <a:extLst/>
          </a:blip>
          <a:stretch>
            <a:fillRect/>
          </a:stretch>
        </p:blipFill>
        <p:spPr>
          <a:xfrm>
            <a:off x="7514681" y="2810700"/>
            <a:ext cx="1335483" cy="2052766"/>
          </a:xfrm>
          <a:prstGeom prst="rect">
            <a:avLst/>
          </a:prstGeom>
          <a:ln w="12700">
            <a:miter lim="400000"/>
          </a:ln>
        </p:spPr>
      </p:pic>
      <p:pic>
        <p:nvPicPr>
          <p:cNvPr id="102" name="Picture 7" descr="Picture 7"/>
          <p:cNvPicPr>
            <a:picLocks noChangeAspect="1"/>
          </p:cNvPicPr>
          <p:nvPr/>
        </p:nvPicPr>
        <p:blipFill>
          <a:blip r:embed="rId4">
            <a:extLst/>
          </a:blip>
          <a:stretch>
            <a:fillRect/>
          </a:stretch>
        </p:blipFill>
        <p:spPr>
          <a:xfrm>
            <a:off x="7505383" y="4863465"/>
            <a:ext cx="1335483" cy="1873985"/>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A Large Literature on These Questions…"/>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780">
                <a:solidFill>
                  <a:srgbClr val="000080"/>
                </a:solidFill>
                <a:latin typeface="+mj-lt"/>
                <a:ea typeface="+mj-ea"/>
                <a:cs typeface="+mj-cs"/>
                <a:sym typeface="Helvetica"/>
              </a:defRPr>
            </a:lvl1pPr>
          </a:lstStyle>
          <a:p>
            <a:pPr/>
            <a:r>
              <a:t>A Large Literature on These Questions…</a:t>
            </a:r>
          </a:p>
        </p:txBody>
      </p:sp>
      <p:sp>
        <p:nvSpPr>
          <p:cNvPr id="105" name="…But it has obvious problems:…"/>
          <p:cNvSpPr txBox="1"/>
          <p:nvPr>
            <p:ph type="body" idx="4294967295"/>
          </p:nvPr>
        </p:nvSpPr>
        <p:spPr>
          <a:xfrm>
            <a:off x="277663" y="1270000"/>
            <a:ext cx="5275856" cy="5084601"/>
          </a:xfrm>
          <a:prstGeom prst="rect">
            <a:avLst/>
          </a:prstGeom>
        </p:spPr>
        <p:txBody>
          <a:bodyPr>
            <a:normAutofit fontScale="100000" lnSpcReduction="0"/>
          </a:bodyPr>
          <a:lstStyle/>
          <a:p>
            <a:pPr marL="0" indent="0" defTabSz="397763">
              <a:spcBef>
                <a:spcPts val="1000"/>
              </a:spcBef>
              <a:buSzTx/>
              <a:buFontTx/>
              <a:buNone/>
              <a:defRPr b="1" sz="2610">
                <a:solidFill>
                  <a:srgbClr val="000080"/>
                </a:solidFill>
                <a:latin typeface="+mj-lt"/>
                <a:ea typeface="+mj-ea"/>
                <a:cs typeface="+mj-cs"/>
                <a:sym typeface="Helvetica"/>
              </a:defRPr>
            </a:pPr>
            <a:r>
              <a:t>…But it has obvious problems:</a:t>
            </a:r>
          </a:p>
          <a:p>
            <a:pPr marL="298322" indent="-298322" defTabSz="397763">
              <a:spcBef>
                <a:spcPts val="1000"/>
              </a:spcBef>
              <a:defRPr sz="2088">
                <a:latin typeface="Times New Roman"/>
                <a:ea typeface="Times New Roman"/>
                <a:cs typeface="Times New Roman"/>
                <a:sym typeface="Times New Roman"/>
              </a:defRPr>
            </a:pPr>
            <a:r>
              <a:t>Time series reliance on lagged values of finance to “explain” growth and development</a:t>
            </a:r>
          </a:p>
          <a:p>
            <a:pPr marL="298322" indent="-298322" defTabSz="397763">
              <a:spcBef>
                <a:spcPts val="1000"/>
              </a:spcBef>
              <a:defRPr sz="2088">
                <a:latin typeface="Times New Roman"/>
                <a:ea typeface="Times New Roman"/>
                <a:cs typeface="Times New Roman"/>
                <a:sym typeface="Times New Roman"/>
              </a:defRPr>
            </a:pPr>
            <a:r>
              <a:t>Instrumental variables that affect growth and development “only” via finance (LSV)</a:t>
            </a:r>
          </a:p>
          <a:p>
            <a:pPr marL="298322" indent="-298322" defTabSz="397763">
              <a:spcBef>
                <a:spcPts val="1000"/>
              </a:spcBef>
              <a:defRPr sz="2088">
                <a:latin typeface="Times New Roman"/>
                <a:ea typeface="Times New Roman"/>
                <a:cs typeface="Times New Roman"/>
                <a:sym typeface="Times New Roman"/>
              </a:defRPr>
            </a:pPr>
            <a:r>
              <a:t>Diff-in-diff changes in growth trends—for example, before and after “exogenous” state-level branch deregulation</a:t>
            </a:r>
          </a:p>
          <a:p>
            <a:pPr marL="298322" indent="-298322" defTabSz="397763">
              <a:spcBef>
                <a:spcPts val="1000"/>
              </a:spcBef>
              <a:defRPr sz="2088">
                <a:latin typeface="Times New Roman"/>
                <a:ea typeface="Times New Roman"/>
                <a:cs typeface="Times New Roman"/>
                <a:sym typeface="Times New Roman"/>
              </a:defRPr>
            </a:pPr>
            <a:r>
              <a:t>Disaggregated firm growth related to country level-financial development for different “exogenous” degree of financial dependence</a:t>
            </a:r>
          </a:p>
          <a:p>
            <a:pPr marL="0" indent="0" defTabSz="397763">
              <a:spcBef>
                <a:spcPts val="1000"/>
              </a:spcBef>
              <a:buSzTx/>
              <a:buFontTx/>
              <a:buNone/>
              <a:defRPr sz="2088">
                <a:latin typeface="Times New Roman"/>
                <a:ea typeface="Times New Roman"/>
                <a:cs typeface="Times New Roman"/>
                <a:sym typeface="Times New Roman"/>
              </a:defRPr>
            </a:pPr>
          </a:p>
          <a:p>
            <a:pPr marL="298322" indent="-298322" defTabSz="397763">
              <a:spcBef>
                <a:spcPts val="1000"/>
              </a:spcBef>
              <a:defRPr sz="2088">
                <a:latin typeface="Times New Roman"/>
                <a:ea typeface="Times New Roman"/>
                <a:cs typeface="Times New Roman"/>
                <a:sym typeface="Times New Roman"/>
              </a:defRPr>
            </a:pPr>
            <a:r>
              <a:t>Thus it may be useful to look to history…</a:t>
            </a:r>
          </a:p>
        </p:txBody>
      </p:sp>
      <p:sp>
        <p:nvSpPr>
          <p:cNvPr id="106"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07" name="Content Placeholder 3" descr="Content Placeholder 3"/>
          <p:cNvPicPr>
            <a:picLocks noChangeAspect="1"/>
          </p:cNvPicPr>
          <p:nvPr/>
        </p:nvPicPr>
        <p:blipFill>
          <a:blip r:embed="rId2">
            <a:extLst/>
          </a:blip>
          <a:stretch>
            <a:fillRect/>
          </a:stretch>
        </p:blipFill>
        <p:spPr>
          <a:xfrm>
            <a:off x="5553518" y="1270000"/>
            <a:ext cx="3408158" cy="5403533"/>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The Development of Early American Banking"/>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780">
                <a:latin typeface="+mj-lt"/>
                <a:ea typeface="+mj-ea"/>
                <a:cs typeface="+mj-cs"/>
                <a:sym typeface="Helvetica"/>
              </a:defRPr>
            </a:lvl1pPr>
          </a:lstStyle>
          <a:p>
            <a:pPr/>
            <a:r>
              <a:t>The Development of Early American Banking</a:t>
            </a:r>
          </a:p>
        </p:txBody>
      </p:sp>
      <p:sp>
        <p:nvSpPr>
          <p:cNvPr id="110" name="Next to No Banking in the Colonial Era:…"/>
          <p:cNvSpPr txBox="1"/>
          <p:nvPr>
            <p:ph type="body" idx="4294967295"/>
          </p:nvPr>
        </p:nvSpPr>
        <p:spPr>
          <a:xfrm>
            <a:off x="277663" y="1270000"/>
            <a:ext cx="5275856" cy="5084601"/>
          </a:xfrm>
          <a:prstGeom prst="rect">
            <a:avLst/>
          </a:prstGeom>
        </p:spPr>
        <p:txBody>
          <a:bodyPr>
            <a:normAutofit fontScale="100000" lnSpcReduction="0"/>
          </a:bodyPr>
          <a:lstStyle/>
          <a:p>
            <a:pPr marL="0" indent="0" defTabSz="329184">
              <a:spcBef>
                <a:spcPts val="800"/>
              </a:spcBef>
              <a:buSzTx/>
              <a:buFontTx/>
              <a:buNone/>
              <a:defRPr b="1" sz="2160">
                <a:solidFill>
                  <a:srgbClr val="000080"/>
                </a:solidFill>
                <a:latin typeface="+mj-lt"/>
                <a:ea typeface="+mj-ea"/>
                <a:cs typeface="+mj-cs"/>
                <a:sym typeface="Helvetica"/>
              </a:defRPr>
            </a:pPr>
            <a:r>
              <a:t>Next to No Banking in the Colonial Era:</a:t>
            </a:r>
          </a:p>
          <a:p>
            <a:pPr marL="246887" indent="-246887" defTabSz="329184">
              <a:spcBef>
                <a:spcPts val="800"/>
              </a:spcBef>
              <a:defRPr sz="1728">
                <a:latin typeface="Times New Roman"/>
                <a:ea typeface="Times New Roman"/>
                <a:cs typeface="Times New Roman"/>
                <a:sym typeface="Times New Roman"/>
              </a:defRPr>
            </a:pPr>
            <a:r>
              <a:t>Before 1789 almost no banks in the 13 colonies.</a:t>
            </a:r>
          </a:p>
          <a:p>
            <a:pPr lvl="1" marL="576071" indent="-246887" defTabSz="329184">
              <a:spcBef>
                <a:spcPts val="800"/>
              </a:spcBef>
              <a:buChar char="•"/>
              <a:defRPr sz="1728">
                <a:latin typeface="Times New Roman"/>
                <a:ea typeface="Times New Roman"/>
                <a:cs typeface="Times New Roman"/>
                <a:sym typeface="Times New Roman"/>
              </a:defRPr>
            </a:pPr>
            <a:r>
              <a:t>Limited-liability partnerships had to be chartered by the British Parliament</a:t>
            </a:r>
          </a:p>
          <a:p>
            <a:pPr lvl="1" marL="576071" indent="-246887" defTabSz="329184">
              <a:spcBef>
                <a:spcPts val="800"/>
              </a:spcBef>
              <a:buChar char="•"/>
              <a:defRPr sz="1728">
                <a:latin typeface="Times New Roman"/>
                <a:ea typeface="Times New Roman"/>
                <a:cs typeface="Times New Roman"/>
                <a:sym typeface="Times New Roman"/>
              </a:defRPr>
            </a:pPr>
            <a:r>
              <a:t>A legacy of the Bubble Act of 1720</a:t>
            </a:r>
          </a:p>
          <a:p>
            <a:pPr lvl="1" marL="576071" indent="-246887" defTabSz="329184">
              <a:spcBef>
                <a:spcPts val="800"/>
              </a:spcBef>
              <a:buChar char="•"/>
              <a:defRPr sz="1728">
                <a:latin typeface="Times New Roman"/>
                <a:ea typeface="Times New Roman"/>
                <a:cs typeface="Times New Roman"/>
                <a:sym typeface="Times New Roman"/>
              </a:defRPr>
            </a:pPr>
            <a:r>
              <a:t>A very few unlimited-liability private banks, the most successful of which was established in South Carolina in 1731 and lasted for 10 years</a:t>
            </a:r>
          </a:p>
          <a:p>
            <a:pPr marL="246887" indent="-246887" defTabSz="329184">
              <a:spcBef>
                <a:spcPts val="800"/>
              </a:spcBef>
              <a:defRPr sz="1728">
                <a:latin typeface="Times New Roman"/>
                <a:ea typeface="Times New Roman"/>
                <a:cs typeface="Times New Roman"/>
                <a:sym typeface="Times New Roman"/>
              </a:defRPr>
            </a:pPr>
            <a:r>
              <a:t>Most credit was therefore provided by nonbank sources.  </a:t>
            </a:r>
          </a:p>
          <a:p>
            <a:pPr lvl="1" marL="576071" indent="-246887" defTabSz="329184">
              <a:spcBef>
                <a:spcPts val="800"/>
              </a:spcBef>
              <a:buChar char="•"/>
              <a:defRPr sz="1728">
                <a:latin typeface="Times New Roman"/>
                <a:ea typeface="Times New Roman"/>
                <a:cs typeface="Times New Roman"/>
                <a:sym typeface="Times New Roman"/>
              </a:defRPr>
            </a:pPr>
            <a:r>
              <a:t>Merchants extended credit to customers.</a:t>
            </a:r>
          </a:p>
          <a:p>
            <a:pPr lvl="1" marL="576071" indent="-246887" defTabSz="329184">
              <a:spcBef>
                <a:spcPts val="800"/>
              </a:spcBef>
              <a:buChar char="•"/>
              <a:defRPr sz="1728">
                <a:latin typeface="Times New Roman"/>
                <a:ea typeface="Times New Roman"/>
                <a:cs typeface="Times New Roman"/>
                <a:sym typeface="Times New Roman"/>
              </a:defRPr>
            </a:pPr>
            <a:r>
              <a:t>Monetary circulation a mix of:</a:t>
            </a:r>
          </a:p>
          <a:p>
            <a:pPr lvl="2" marL="905255" indent="-246887" defTabSz="329184">
              <a:spcBef>
                <a:spcPts val="800"/>
              </a:spcBef>
              <a:defRPr sz="1728">
                <a:latin typeface="Times New Roman"/>
                <a:ea typeface="Times New Roman"/>
                <a:cs typeface="Times New Roman"/>
                <a:sym typeface="Times New Roman"/>
              </a:defRPr>
            </a:pPr>
            <a:r>
              <a:t>foreign coins (Spanish pieces of eight), </a:t>
            </a:r>
          </a:p>
          <a:p>
            <a:pPr lvl="2" marL="905255" indent="-246887" defTabSz="329184">
              <a:spcBef>
                <a:spcPts val="800"/>
              </a:spcBef>
              <a:defRPr sz="1728">
                <a:latin typeface="Times New Roman"/>
                <a:ea typeface="Times New Roman"/>
                <a:cs typeface="Times New Roman"/>
                <a:sym typeface="Times New Roman"/>
              </a:defRPr>
            </a:pPr>
            <a:r>
              <a:t>commodity currencies (tobacco warehouse receipts), and </a:t>
            </a:r>
          </a:p>
          <a:p>
            <a:pPr lvl="2" marL="905255" indent="-246887" defTabSz="329184">
              <a:spcBef>
                <a:spcPts val="800"/>
              </a:spcBef>
              <a:defRPr sz="1728">
                <a:latin typeface="Times New Roman"/>
                <a:ea typeface="Times New Roman"/>
                <a:cs typeface="Times New Roman"/>
                <a:sym typeface="Times New Roman"/>
              </a:defRPr>
            </a:pPr>
            <a:r>
              <a:t>paper obligations of colonial governments</a:t>
            </a:r>
          </a:p>
        </p:txBody>
      </p:sp>
      <p:sp>
        <p:nvSpPr>
          <p:cNvPr id="111" name="3:00"/>
          <p:cNvSpPr txBox="1"/>
          <p:nvPr/>
        </p:nvSpPr>
        <p:spPr>
          <a:xfrm>
            <a:off x="969826" y="6487159"/>
            <a:ext cx="51289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3:00</a:t>
            </a:r>
          </a:p>
        </p:txBody>
      </p:sp>
      <p:pic>
        <p:nvPicPr>
          <p:cNvPr id="112" name="Content Placeholder 5" descr="Content Placeholder 5"/>
          <p:cNvPicPr>
            <a:picLocks noChangeAspect="1"/>
          </p:cNvPicPr>
          <p:nvPr/>
        </p:nvPicPr>
        <p:blipFill>
          <a:blip r:embed="rId2">
            <a:extLst/>
          </a:blip>
          <a:stretch>
            <a:fillRect/>
          </a:stretch>
        </p:blipFill>
        <p:spPr>
          <a:xfrm>
            <a:off x="5553518" y="1270000"/>
            <a:ext cx="3296646" cy="380382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